
<file path=[Content_Types].xml><?xml version="1.0" encoding="utf-8"?>
<Types xmlns="http://schemas.openxmlformats.org/package/2006/content-types">
  <Default Extension="png" ContentType="image/png"/>
  <Default Extension="bin" ContentType="application/vnd.openxmlformats-officedocument.oleObject"/>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theme/themeOverride1.xml" ContentType="application/vnd.openxmlformats-officedocument.themeOverride+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handoutMasterIdLst>
    <p:handoutMasterId r:id="rId4"/>
  </p:handoutMasterIdLst>
  <p:sldIdLst>
    <p:sldId id="264" r:id="rId2"/>
  </p:sldIdLst>
  <p:sldSz cx="21420138" cy="30240288"/>
  <p:notesSz cx="6858000" cy="9926638"/>
  <p:defaultTextStyle>
    <a:defPPr>
      <a:defRPr lang="de-DE"/>
    </a:defPPr>
    <a:lvl1pPr marL="0" algn="l" defTabSz="1552470" rtl="0" eaLnBrk="1" latinLnBrk="0" hangingPunct="1">
      <a:defRPr sz="6097" kern="1200">
        <a:solidFill>
          <a:schemeClr val="tx1"/>
        </a:solidFill>
        <a:latin typeface="+mn-lt"/>
        <a:ea typeface="+mn-ea"/>
        <a:cs typeface="+mn-cs"/>
      </a:defRPr>
    </a:lvl1pPr>
    <a:lvl2pPr marL="1552470" algn="l" defTabSz="1552470" rtl="0" eaLnBrk="1" latinLnBrk="0" hangingPunct="1">
      <a:defRPr sz="6097" kern="1200">
        <a:solidFill>
          <a:schemeClr val="tx1"/>
        </a:solidFill>
        <a:latin typeface="+mn-lt"/>
        <a:ea typeface="+mn-ea"/>
        <a:cs typeface="+mn-cs"/>
      </a:defRPr>
    </a:lvl2pPr>
    <a:lvl3pPr marL="3104942" algn="l" defTabSz="1552470" rtl="0" eaLnBrk="1" latinLnBrk="0" hangingPunct="1">
      <a:defRPr sz="6097" kern="1200">
        <a:solidFill>
          <a:schemeClr val="tx1"/>
        </a:solidFill>
        <a:latin typeface="+mn-lt"/>
        <a:ea typeface="+mn-ea"/>
        <a:cs typeface="+mn-cs"/>
      </a:defRPr>
    </a:lvl3pPr>
    <a:lvl4pPr marL="4657412" algn="l" defTabSz="1552470" rtl="0" eaLnBrk="1" latinLnBrk="0" hangingPunct="1">
      <a:defRPr sz="6097" kern="1200">
        <a:solidFill>
          <a:schemeClr val="tx1"/>
        </a:solidFill>
        <a:latin typeface="+mn-lt"/>
        <a:ea typeface="+mn-ea"/>
        <a:cs typeface="+mn-cs"/>
      </a:defRPr>
    </a:lvl4pPr>
    <a:lvl5pPr marL="6209883" algn="l" defTabSz="1552470" rtl="0" eaLnBrk="1" latinLnBrk="0" hangingPunct="1">
      <a:defRPr sz="6097" kern="1200">
        <a:solidFill>
          <a:schemeClr val="tx1"/>
        </a:solidFill>
        <a:latin typeface="+mn-lt"/>
        <a:ea typeface="+mn-ea"/>
        <a:cs typeface="+mn-cs"/>
      </a:defRPr>
    </a:lvl5pPr>
    <a:lvl6pPr marL="7762353" algn="l" defTabSz="1552470" rtl="0" eaLnBrk="1" latinLnBrk="0" hangingPunct="1">
      <a:defRPr sz="6097" kern="1200">
        <a:solidFill>
          <a:schemeClr val="tx1"/>
        </a:solidFill>
        <a:latin typeface="+mn-lt"/>
        <a:ea typeface="+mn-ea"/>
        <a:cs typeface="+mn-cs"/>
      </a:defRPr>
    </a:lvl6pPr>
    <a:lvl7pPr marL="9314825" algn="l" defTabSz="1552470" rtl="0" eaLnBrk="1" latinLnBrk="0" hangingPunct="1">
      <a:defRPr sz="6097" kern="1200">
        <a:solidFill>
          <a:schemeClr val="tx1"/>
        </a:solidFill>
        <a:latin typeface="+mn-lt"/>
        <a:ea typeface="+mn-ea"/>
        <a:cs typeface="+mn-cs"/>
      </a:defRPr>
    </a:lvl7pPr>
    <a:lvl8pPr marL="10867294" algn="l" defTabSz="1552470" rtl="0" eaLnBrk="1" latinLnBrk="0" hangingPunct="1">
      <a:defRPr sz="6097" kern="1200">
        <a:solidFill>
          <a:schemeClr val="tx1"/>
        </a:solidFill>
        <a:latin typeface="+mn-lt"/>
        <a:ea typeface="+mn-ea"/>
        <a:cs typeface="+mn-cs"/>
      </a:defRPr>
    </a:lvl8pPr>
    <a:lvl9pPr marL="12419766" algn="l" defTabSz="1552470" rtl="0" eaLnBrk="1" latinLnBrk="0" hangingPunct="1">
      <a:defRPr sz="6097"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20" userDrawn="1">
          <p15:clr>
            <a:srgbClr val="A4A3A4"/>
          </p15:clr>
        </p15:guide>
        <p15:guide id="2" orient="horz" pos="9170" userDrawn="1">
          <p15:clr>
            <a:srgbClr val="A4A3A4"/>
          </p15:clr>
        </p15:guide>
        <p15:guide id="3" orient="horz" pos="2764" userDrawn="1">
          <p15:clr>
            <a:srgbClr val="A4A3A4"/>
          </p15:clr>
        </p15:guide>
        <p15:guide id="4" orient="horz" pos="8518" userDrawn="1">
          <p15:clr>
            <a:srgbClr val="A4A3A4"/>
          </p15:clr>
        </p15:guide>
        <p15:guide id="5" pos="1061" userDrawn="1">
          <p15:clr>
            <a:srgbClr val="A4A3A4"/>
          </p15:clr>
        </p15:guide>
        <p15:guide id="6" pos="1242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B800"/>
    <a:srgbClr val="C6DC9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AF606853-7671-496A-8E4F-DF71F8EC918B}" styleName="Dunkle Formatvorlage 1 - Akz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91" autoAdjust="0"/>
    <p:restoredTop sz="89490" autoAdjust="0"/>
  </p:normalViewPr>
  <p:slideViewPr>
    <p:cSldViewPr snapToGrid="0" snapToObjects="1">
      <p:cViewPr varScale="1">
        <p:scale>
          <a:sx n="27" d="100"/>
          <a:sy n="27" d="100"/>
        </p:scale>
        <p:origin x="2964" y="132"/>
      </p:cViewPr>
      <p:guideLst>
        <p:guide orient="horz" pos="1120"/>
        <p:guide orient="horz" pos="9170"/>
        <p:guide orient="horz" pos="2764"/>
        <p:guide orient="horz" pos="8518"/>
        <p:guide pos="1061"/>
        <p:guide pos="12427"/>
      </p:guideLst>
    </p:cSldViewPr>
  </p:slideViewPr>
  <p:outlineViewPr>
    <p:cViewPr>
      <p:scale>
        <a:sx n="33" d="100"/>
        <a:sy n="33" d="100"/>
      </p:scale>
      <p:origin x="0" y="0"/>
    </p:cViewPr>
  </p:outlineViewPr>
  <p:notesTextViewPr>
    <p:cViewPr>
      <p:scale>
        <a:sx n="3" d="2"/>
        <a:sy n="3" d="2"/>
      </p:scale>
      <p:origin x="0" y="0"/>
    </p:cViewPr>
  </p:notesTextViewPr>
  <p:notesViewPr>
    <p:cSldViewPr snapToGrid="0" snapToObjects="1">
      <p:cViewPr varScale="1">
        <p:scale>
          <a:sx n="81" d="100"/>
          <a:sy n="81"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F:\HSWT_ILM_PM_Projekte\EACR%20Congress%20Copenhagen\Daten%20und%20Bilder\Kjehldal_202208_US%20+PEF.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Arbeitsblatt.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manualLayout>
          <c:layoutTarget val="inner"/>
          <c:xMode val="edge"/>
          <c:yMode val="edge"/>
          <c:x val="0.1685815552708281"/>
          <c:y val="5.7264088198808884E-2"/>
          <c:w val="0.70744655845565718"/>
          <c:h val="0.86522972075269611"/>
        </c:manualLayout>
      </c:layout>
      <c:barChart>
        <c:barDir val="col"/>
        <c:grouping val="clustered"/>
        <c:varyColors val="0"/>
        <c:ser>
          <c:idx val="0"/>
          <c:order val="0"/>
          <c:tx>
            <c:strRef>
              <c:f>ANOVA!$J$86</c:f>
              <c:strCache>
                <c:ptCount val="1"/>
                <c:pt idx="0">
                  <c:v>LM</c:v>
                </c:pt>
              </c:strCache>
            </c:strRef>
          </c:tx>
          <c:spPr>
            <a:solidFill>
              <a:schemeClr val="accent3">
                <a:lumMod val="75000"/>
              </a:schemeClr>
            </a:solidFill>
            <a:ln>
              <a:solidFill>
                <a:schemeClr val="bg1"/>
              </a:solidFill>
            </a:ln>
            <a:effectLst/>
          </c:spPr>
          <c:invertIfNegative val="0"/>
          <c:dLbls>
            <c:dLbl>
              <c:idx val="0"/>
              <c:layout>
                <c:manualLayout>
                  <c:x val="-1.5882003963748304E-3"/>
                  <c:y val="0.10625918465831266"/>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8-9DFF-46D5-BD89-ED2F3AA51A33}"/>
                </c:ext>
              </c:extLst>
            </c:dLbl>
            <c:dLbl>
              <c:idx val="1"/>
              <c:layout>
                <c:manualLayout>
                  <c:x val="-3.1764007927496027E-3"/>
                  <c:y val="0.15172554022280535"/>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7-9DFF-46D5-BD89-ED2F3AA51A33}"/>
                </c:ext>
              </c:extLst>
            </c:dLbl>
            <c:dLbl>
              <c:idx val="2"/>
              <c:layout>
                <c:manualLayout>
                  <c:x val="-1.6768412948853096E-3"/>
                  <c:y val="0.1283618492206863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9DFF-46D5-BD89-ED2F3AA51A33}"/>
                </c:ext>
              </c:extLst>
            </c:dLbl>
            <c:dLbl>
              <c:idx val="3"/>
              <c:layout>
                <c:manualLayout>
                  <c:x val="-3.1764007927496027E-3"/>
                  <c:y val="0.15579202587503907"/>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9DFF-46D5-BD89-ED2F3AA51A33}"/>
                </c:ext>
              </c:extLst>
            </c:dLbl>
            <c:numFmt formatCode="#,##0.0" sourceLinked="0"/>
            <c:spPr>
              <a:solidFill>
                <a:schemeClr val="bg1"/>
              </a:solidFill>
              <a:ln>
                <a:solidFill>
                  <a:schemeClr val="bg1"/>
                </a:solid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cust"/>
            <c:noEndCap val="0"/>
            <c:plus>
              <c:numRef>
                <c:f>ANOVA!$B$78:$E$78</c:f>
                <c:numCache>
                  <c:formatCode>General</c:formatCode>
                  <c:ptCount val="4"/>
                  <c:pt idx="0">
                    <c:v>2.8461592919031902</c:v>
                  </c:pt>
                  <c:pt idx="1">
                    <c:v>1.7146625956950652</c:v>
                  </c:pt>
                  <c:pt idx="2">
                    <c:v>0.83676191685559598</c:v>
                  </c:pt>
                  <c:pt idx="3">
                    <c:v>0.34631866014991403</c:v>
                  </c:pt>
                </c:numCache>
              </c:numRef>
            </c:plus>
            <c:minus>
              <c:numRef>
                <c:f>ANOVA!$B$78:$E$78</c:f>
                <c:numCache>
                  <c:formatCode>General</c:formatCode>
                  <c:ptCount val="4"/>
                  <c:pt idx="0">
                    <c:v>2.8461592919031902</c:v>
                  </c:pt>
                  <c:pt idx="1">
                    <c:v>1.7146625956950652</c:v>
                  </c:pt>
                  <c:pt idx="2">
                    <c:v>0.83676191685559598</c:v>
                  </c:pt>
                  <c:pt idx="3">
                    <c:v>0.34631866014991403</c:v>
                  </c:pt>
                </c:numCache>
              </c:numRef>
            </c:minus>
            <c:spPr>
              <a:noFill/>
              <a:ln w="9525" cap="flat" cmpd="sng" algn="ctr">
                <a:solidFill>
                  <a:schemeClr val="tx1">
                    <a:lumMod val="65000"/>
                    <a:lumOff val="35000"/>
                  </a:schemeClr>
                </a:solidFill>
                <a:round/>
              </a:ln>
              <a:effectLst/>
            </c:spPr>
          </c:errBars>
          <c:cat>
            <c:strRef>
              <c:f>ANOVA!$K$85:$N$85</c:f>
              <c:strCache>
                <c:ptCount val="4"/>
                <c:pt idx="0">
                  <c:v>Ref</c:v>
                </c:pt>
                <c:pt idx="1">
                  <c:v>US</c:v>
                </c:pt>
                <c:pt idx="2">
                  <c:v>PEF</c:v>
                </c:pt>
                <c:pt idx="3">
                  <c:v>PEF + US</c:v>
                </c:pt>
              </c:strCache>
            </c:strRef>
          </c:cat>
          <c:val>
            <c:numRef>
              <c:f>ANOVA!$K$89:$N$89</c:f>
              <c:numCache>
                <c:formatCode>General</c:formatCode>
                <c:ptCount val="4"/>
                <c:pt idx="0">
                  <c:v>24.562071996757201</c:v>
                </c:pt>
                <c:pt idx="1">
                  <c:v>40.119799948912217</c:v>
                </c:pt>
                <c:pt idx="2">
                  <c:v>33.36358008996578</c:v>
                </c:pt>
                <c:pt idx="3">
                  <c:v>44.78842378402689</c:v>
                </c:pt>
              </c:numCache>
            </c:numRef>
          </c:val>
          <c:extLst>
            <c:ext xmlns:c16="http://schemas.microsoft.com/office/drawing/2014/chart" uri="{C3380CC4-5D6E-409C-BE32-E72D297353CC}">
              <c16:uniqueId val="{00000000-9DFF-46D5-BD89-ED2F3AA51A33}"/>
            </c:ext>
          </c:extLst>
        </c:ser>
        <c:ser>
          <c:idx val="1"/>
          <c:order val="1"/>
          <c:tx>
            <c:strRef>
              <c:f>ANOVA!$J$92</c:f>
              <c:strCache>
                <c:ptCount val="1"/>
                <c:pt idx="0">
                  <c:v>LG</c:v>
                </c:pt>
              </c:strCache>
            </c:strRef>
          </c:tx>
          <c:spPr>
            <a:solidFill>
              <a:schemeClr val="accent4">
                <a:lumMod val="60000"/>
                <a:lumOff val="40000"/>
              </a:schemeClr>
            </a:solidFill>
            <a:ln w="12700">
              <a:solidFill>
                <a:schemeClr val="bg1"/>
              </a:solidFill>
            </a:ln>
            <a:effectLst/>
          </c:spPr>
          <c:invertIfNegative val="0"/>
          <c:dLbls>
            <c:dLbl>
              <c:idx val="0"/>
              <c:layout>
                <c:manualLayout>
                  <c:x val="0"/>
                  <c:y val="0.20980042460664347"/>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9-9DFF-46D5-BD89-ED2F3AA51A33}"/>
                </c:ext>
              </c:extLst>
            </c:dLbl>
            <c:dLbl>
              <c:idx val="1"/>
              <c:layout>
                <c:manualLayout>
                  <c:x val="0"/>
                  <c:y val="0.43461999727499401"/>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9DFF-46D5-BD89-ED2F3AA51A33}"/>
                </c:ext>
              </c:extLst>
            </c:dLbl>
            <c:dLbl>
              <c:idx val="2"/>
              <c:layout>
                <c:manualLayout>
                  <c:x val="0"/>
                  <c:y val="0.2841688547223567"/>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9DFF-46D5-BD89-ED2F3AA51A33}"/>
                </c:ext>
              </c:extLst>
            </c:dLbl>
            <c:dLbl>
              <c:idx val="3"/>
              <c:layout>
                <c:manualLayout>
                  <c:x val="-1.5882003963749178E-3"/>
                  <c:y val="0.47763914341090186"/>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9DFF-46D5-BD89-ED2F3AA51A33}"/>
                </c:ext>
              </c:extLst>
            </c:dLbl>
            <c:numFmt formatCode="#,##0.0" sourceLinked="0"/>
            <c:spPr>
              <a:solidFill>
                <a:schemeClr val="bg1"/>
              </a:solidFill>
              <a:ln>
                <a:solidFill>
                  <a:schemeClr val="bg1"/>
                </a:solid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cust"/>
            <c:noEndCap val="0"/>
            <c:plus>
              <c:numRef>
                <c:f>ANOVA!$B$79:$E$79</c:f>
                <c:numCache>
                  <c:formatCode>General</c:formatCode>
                  <c:ptCount val="4"/>
                  <c:pt idx="0">
                    <c:v>1.1042904400688234</c:v>
                  </c:pt>
                  <c:pt idx="1">
                    <c:v>7.2633197555099356</c:v>
                  </c:pt>
                  <c:pt idx="2">
                    <c:v>3.3011276709957666</c:v>
                  </c:pt>
                  <c:pt idx="3">
                    <c:v>0.7378788235881214</c:v>
                  </c:pt>
                </c:numCache>
              </c:numRef>
            </c:plus>
            <c:minus>
              <c:numRef>
                <c:f>ANOVA!$B$79:$E$79</c:f>
                <c:numCache>
                  <c:formatCode>General</c:formatCode>
                  <c:ptCount val="4"/>
                  <c:pt idx="0">
                    <c:v>1.1042904400688234</c:v>
                  </c:pt>
                  <c:pt idx="1">
                    <c:v>7.2633197555099356</c:v>
                  </c:pt>
                  <c:pt idx="2">
                    <c:v>3.3011276709957666</c:v>
                  </c:pt>
                  <c:pt idx="3">
                    <c:v>0.7378788235881214</c:v>
                  </c:pt>
                </c:numCache>
              </c:numRef>
            </c:minus>
            <c:spPr>
              <a:noFill/>
              <a:ln w="9525" cap="flat" cmpd="sng" algn="ctr">
                <a:solidFill>
                  <a:schemeClr val="tx1">
                    <a:lumMod val="65000"/>
                    <a:lumOff val="35000"/>
                  </a:schemeClr>
                </a:solidFill>
                <a:round/>
              </a:ln>
              <a:effectLst/>
            </c:spPr>
          </c:errBars>
          <c:cat>
            <c:strRef>
              <c:f>ANOVA!$K$85:$N$85</c:f>
              <c:strCache>
                <c:ptCount val="4"/>
                <c:pt idx="0">
                  <c:v>Ref</c:v>
                </c:pt>
                <c:pt idx="1">
                  <c:v>US</c:v>
                </c:pt>
                <c:pt idx="2">
                  <c:v>PEF</c:v>
                </c:pt>
                <c:pt idx="3">
                  <c:v>PEF + US</c:v>
                </c:pt>
              </c:strCache>
            </c:strRef>
          </c:cat>
          <c:val>
            <c:numRef>
              <c:f>ANOVA!$K$95:$N$95</c:f>
              <c:numCache>
                <c:formatCode>General</c:formatCode>
                <c:ptCount val="4"/>
                <c:pt idx="0">
                  <c:v>28.477786433397867</c:v>
                </c:pt>
                <c:pt idx="1">
                  <c:v>58.910116724943009</c:v>
                </c:pt>
                <c:pt idx="2">
                  <c:v>40.736159421886079</c:v>
                </c:pt>
                <c:pt idx="3">
                  <c:v>62.204750214772034</c:v>
                </c:pt>
              </c:numCache>
            </c:numRef>
          </c:val>
          <c:extLst>
            <c:ext xmlns:c16="http://schemas.microsoft.com/office/drawing/2014/chart" uri="{C3380CC4-5D6E-409C-BE32-E72D297353CC}">
              <c16:uniqueId val="{00000001-9DFF-46D5-BD89-ED2F3AA51A33}"/>
            </c:ext>
          </c:extLst>
        </c:ser>
        <c:dLbls>
          <c:showLegendKey val="0"/>
          <c:showVal val="0"/>
          <c:showCatName val="0"/>
          <c:showSerName val="0"/>
          <c:showPercent val="0"/>
          <c:showBubbleSize val="0"/>
        </c:dLbls>
        <c:gapWidth val="121"/>
        <c:overlap val="-27"/>
        <c:axId val="2040368304"/>
        <c:axId val="2040370384"/>
      </c:barChart>
      <c:catAx>
        <c:axId val="2040368304"/>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de-DE"/>
          </a:p>
        </c:txPr>
        <c:crossAx val="2040370384"/>
        <c:crosses val="autoZero"/>
        <c:auto val="1"/>
        <c:lblAlgn val="ctr"/>
        <c:lblOffset val="100"/>
        <c:noMultiLvlLbl val="0"/>
      </c:catAx>
      <c:valAx>
        <c:axId val="2040370384"/>
        <c:scaling>
          <c:orientation val="minMax"/>
          <c:max val="80"/>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6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de-DE" sz="1800" b="1" i="0" dirty="0" smtClean="0"/>
                  <a:t>Protein </a:t>
                </a:r>
                <a:r>
                  <a:rPr lang="de-DE" sz="1800" b="1" i="0" dirty="0" err="1"/>
                  <a:t>release</a:t>
                </a:r>
                <a:r>
                  <a:rPr lang="de-DE" sz="1800" b="1" i="0" dirty="0"/>
                  <a:t> in %</a:t>
                </a:r>
              </a:p>
            </c:rich>
          </c:tx>
          <c:layout>
            <c:manualLayout>
              <c:xMode val="edge"/>
              <c:yMode val="edge"/>
              <c:x val="3.5566791249372974E-2"/>
              <c:y val="0.32990382359349074"/>
            </c:manualLayout>
          </c:layout>
          <c:overlay val="0"/>
          <c:spPr>
            <a:noFill/>
            <a:ln>
              <a:noFill/>
            </a:ln>
            <a:effectLst/>
          </c:spPr>
          <c:txPr>
            <a:bodyPr rot="-5400000" spcFirstLastPara="1" vertOverflow="ellipsis" vert="horz" wrap="square" anchor="ctr" anchorCtr="1"/>
            <a:lstStyle/>
            <a:p>
              <a:pPr>
                <a:defRPr sz="16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de-DE"/>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de-DE"/>
          </a:p>
        </c:txPr>
        <c:crossAx val="2040368304"/>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latin typeface="Arial" panose="020B0604020202020204" pitchFamily="34" charset="0"/>
          <a:cs typeface="Arial" panose="020B0604020202020204" pitchFamily="34" charset="0"/>
        </a:defRPr>
      </a:pPr>
      <a:endParaRPr lang="de-DE"/>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'[Lemna minor Ultraschall Löslichkeitskurve .xlsx]Vergleich mit ohne Ultraschall'!$D$3</c:f>
              <c:strCache>
                <c:ptCount val="1"/>
                <c:pt idx="0">
                  <c:v>Ultrasound-assisted protein solubility</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dPt>
            <c:idx val="4"/>
            <c:marker>
              <c:symbol val="circle"/>
              <c:size val="8"/>
              <c:spPr>
                <a:solidFill>
                  <a:srgbClr val="C00000"/>
                </a:solidFill>
                <a:ln w="9525">
                  <a:solidFill>
                    <a:srgbClr val="C00000"/>
                  </a:solidFill>
                </a:ln>
                <a:effectLst/>
              </c:spPr>
            </c:marker>
            <c:bubble3D val="0"/>
            <c:extLst>
              <c:ext xmlns:c16="http://schemas.microsoft.com/office/drawing/2014/chart" uri="{C3380CC4-5D6E-409C-BE32-E72D297353CC}">
                <c16:uniqueId val="{00000000-B1E3-4BF8-9696-4A556054D393}"/>
              </c:ext>
            </c:extLst>
          </c:dPt>
          <c:dPt>
            <c:idx val="11"/>
            <c:marker>
              <c:symbol val="circle"/>
              <c:size val="8"/>
              <c:spPr>
                <a:solidFill>
                  <a:srgbClr val="C00000"/>
                </a:solidFill>
                <a:ln w="9525">
                  <a:solidFill>
                    <a:srgbClr val="C00000"/>
                  </a:solidFill>
                </a:ln>
                <a:effectLst/>
              </c:spPr>
            </c:marker>
            <c:bubble3D val="0"/>
            <c:extLst>
              <c:ext xmlns:c16="http://schemas.microsoft.com/office/drawing/2014/chart" uri="{C3380CC4-5D6E-409C-BE32-E72D297353CC}">
                <c16:uniqueId val="{00000001-B1E3-4BF8-9696-4A556054D393}"/>
              </c:ext>
            </c:extLst>
          </c:dPt>
          <c:dLbls>
            <c:dLbl>
              <c:idx val="0"/>
              <c:delete val="1"/>
              <c:extLst>
                <c:ext xmlns:c15="http://schemas.microsoft.com/office/drawing/2012/chart" uri="{CE6537A1-D6FC-4f65-9D91-7224C49458BB}"/>
                <c:ext xmlns:c16="http://schemas.microsoft.com/office/drawing/2014/chart" uri="{C3380CC4-5D6E-409C-BE32-E72D297353CC}">
                  <c16:uniqueId val="{00000002-B1E3-4BF8-9696-4A556054D393}"/>
                </c:ext>
              </c:extLst>
            </c:dLbl>
            <c:dLbl>
              <c:idx val="1"/>
              <c:delete val="1"/>
              <c:extLst>
                <c:ext xmlns:c15="http://schemas.microsoft.com/office/drawing/2012/chart" uri="{CE6537A1-D6FC-4f65-9D91-7224C49458BB}"/>
                <c:ext xmlns:c16="http://schemas.microsoft.com/office/drawing/2014/chart" uri="{C3380CC4-5D6E-409C-BE32-E72D297353CC}">
                  <c16:uniqueId val="{00000003-B1E3-4BF8-9696-4A556054D393}"/>
                </c:ext>
              </c:extLst>
            </c:dLbl>
            <c:dLbl>
              <c:idx val="2"/>
              <c:delete val="1"/>
              <c:extLst>
                <c:ext xmlns:c15="http://schemas.microsoft.com/office/drawing/2012/chart" uri="{CE6537A1-D6FC-4f65-9D91-7224C49458BB}"/>
                <c:ext xmlns:c16="http://schemas.microsoft.com/office/drawing/2014/chart" uri="{C3380CC4-5D6E-409C-BE32-E72D297353CC}">
                  <c16:uniqueId val="{00000004-B1E3-4BF8-9696-4A556054D393}"/>
                </c:ext>
              </c:extLst>
            </c:dLbl>
            <c:dLbl>
              <c:idx val="3"/>
              <c:delete val="1"/>
              <c:extLst>
                <c:ext xmlns:c15="http://schemas.microsoft.com/office/drawing/2012/chart" uri="{CE6537A1-D6FC-4f65-9D91-7224C49458BB}"/>
                <c:ext xmlns:c16="http://schemas.microsoft.com/office/drawing/2014/chart" uri="{C3380CC4-5D6E-409C-BE32-E72D297353CC}">
                  <c16:uniqueId val="{00000005-B1E3-4BF8-9696-4A556054D393}"/>
                </c:ext>
              </c:extLst>
            </c:dLbl>
            <c:dLbl>
              <c:idx val="4"/>
              <c:layout>
                <c:manualLayout>
                  <c:x val="-5.769226704173594E-2"/>
                  <c:y val="-0.10472520080718559"/>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B1E3-4BF8-9696-4A556054D393}"/>
                </c:ext>
              </c:extLst>
            </c:dLbl>
            <c:dLbl>
              <c:idx val="5"/>
              <c:delete val="1"/>
              <c:extLst>
                <c:ext xmlns:c15="http://schemas.microsoft.com/office/drawing/2012/chart" uri="{CE6537A1-D6FC-4f65-9D91-7224C49458BB}"/>
                <c:ext xmlns:c16="http://schemas.microsoft.com/office/drawing/2014/chart" uri="{C3380CC4-5D6E-409C-BE32-E72D297353CC}">
                  <c16:uniqueId val="{00000006-B1E3-4BF8-9696-4A556054D393}"/>
                </c:ext>
              </c:extLst>
            </c:dLbl>
            <c:dLbl>
              <c:idx val="6"/>
              <c:delete val="1"/>
              <c:extLst>
                <c:ext xmlns:c15="http://schemas.microsoft.com/office/drawing/2012/chart" uri="{CE6537A1-D6FC-4f65-9D91-7224C49458BB}"/>
                <c:ext xmlns:c16="http://schemas.microsoft.com/office/drawing/2014/chart" uri="{C3380CC4-5D6E-409C-BE32-E72D297353CC}">
                  <c16:uniqueId val="{00000007-B1E3-4BF8-9696-4A556054D393}"/>
                </c:ext>
              </c:extLst>
            </c:dLbl>
            <c:dLbl>
              <c:idx val="7"/>
              <c:delete val="1"/>
              <c:extLst>
                <c:ext xmlns:c15="http://schemas.microsoft.com/office/drawing/2012/chart" uri="{CE6537A1-D6FC-4f65-9D91-7224C49458BB}"/>
                <c:ext xmlns:c16="http://schemas.microsoft.com/office/drawing/2014/chart" uri="{C3380CC4-5D6E-409C-BE32-E72D297353CC}">
                  <c16:uniqueId val="{00000008-B1E3-4BF8-9696-4A556054D393}"/>
                </c:ext>
              </c:extLst>
            </c:dLbl>
            <c:dLbl>
              <c:idx val="8"/>
              <c:delete val="1"/>
              <c:extLst>
                <c:ext xmlns:c15="http://schemas.microsoft.com/office/drawing/2012/chart" uri="{CE6537A1-D6FC-4f65-9D91-7224C49458BB}"/>
                <c:ext xmlns:c16="http://schemas.microsoft.com/office/drawing/2014/chart" uri="{C3380CC4-5D6E-409C-BE32-E72D297353CC}">
                  <c16:uniqueId val="{00000009-B1E3-4BF8-9696-4A556054D393}"/>
                </c:ext>
              </c:extLst>
            </c:dLbl>
            <c:dLbl>
              <c:idx val="9"/>
              <c:delete val="1"/>
              <c:extLst>
                <c:ext xmlns:c15="http://schemas.microsoft.com/office/drawing/2012/chart" uri="{CE6537A1-D6FC-4f65-9D91-7224C49458BB}"/>
                <c:ext xmlns:c16="http://schemas.microsoft.com/office/drawing/2014/chart" uri="{C3380CC4-5D6E-409C-BE32-E72D297353CC}">
                  <c16:uniqueId val="{0000000A-B1E3-4BF8-9696-4A556054D393}"/>
                </c:ext>
              </c:extLst>
            </c:dLbl>
            <c:dLbl>
              <c:idx val="10"/>
              <c:delete val="1"/>
              <c:extLst>
                <c:ext xmlns:c15="http://schemas.microsoft.com/office/drawing/2012/chart" uri="{CE6537A1-D6FC-4f65-9D91-7224C49458BB}"/>
                <c:ext xmlns:c16="http://schemas.microsoft.com/office/drawing/2014/chart" uri="{C3380CC4-5D6E-409C-BE32-E72D297353CC}">
                  <c16:uniqueId val="{0000000B-B1E3-4BF8-9696-4A556054D393}"/>
                </c:ext>
              </c:extLst>
            </c:dLbl>
            <c:dLbl>
              <c:idx val="11"/>
              <c:layout>
                <c:manualLayout>
                  <c:x val="-5.9757316086650761E-2"/>
                  <c:y val="9.5007546167281853E-2"/>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B1E3-4BF8-9696-4A556054D393}"/>
                </c:ext>
              </c:extLst>
            </c:dLbl>
            <c:dLbl>
              <c:idx val="12"/>
              <c:delete val="1"/>
              <c:extLst>
                <c:ext xmlns:c15="http://schemas.microsoft.com/office/drawing/2012/chart" uri="{CE6537A1-D6FC-4f65-9D91-7224C49458BB}"/>
                <c:ext xmlns:c16="http://schemas.microsoft.com/office/drawing/2014/chart" uri="{C3380CC4-5D6E-409C-BE32-E72D297353CC}">
                  <c16:uniqueId val="{0000000C-B1E3-4BF8-9696-4A556054D393}"/>
                </c:ext>
              </c:extLst>
            </c:dLbl>
            <c:dLbl>
              <c:idx val="13"/>
              <c:delete val="1"/>
              <c:extLst>
                <c:ext xmlns:c15="http://schemas.microsoft.com/office/drawing/2012/chart" uri="{CE6537A1-D6FC-4f65-9D91-7224C49458BB}"/>
                <c:ext xmlns:c16="http://schemas.microsoft.com/office/drawing/2014/chart" uri="{C3380CC4-5D6E-409C-BE32-E72D297353CC}">
                  <c16:uniqueId val="{0000000D-B1E3-4BF8-9696-4A556054D393}"/>
                </c:ext>
              </c:extLst>
            </c:dLbl>
            <c:dLbl>
              <c:idx val="14"/>
              <c:delete val="1"/>
              <c:extLst>
                <c:ext xmlns:c15="http://schemas.microsoft.com/office/drawing/2012/chart" uri="{CE6537A1-D6FC-4f65-9D91-7224C49458BB}"/>
                <c:ext xmlns:c16="http://schemas.microsoft.com/office/drawing/2014/chart" uri="{C3380CC4-5D6E-409C-BE32-E72D297353CC}">
                  <c16:uniqueId val="{0000000E-B1E3-4BF8-9696-4A556054D393}"/>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de-DE"/>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'[Lemna minor Ultraschall Löslichkeitskurve .xlsx]Vergleich mit ohne Ultraschall'!$C$4:$C$18</c:f>
              <c:numCache>
                <c:formatCode>0.0</c:formatCode>
                <c:ptCount val="15"/>
                <c:pt idx="0">
                  <c:v>2</c:v>
                </c:pt>
                <c:pt idx="1">
                  <c:v>2.5</c:v>
                </c:pt>
                <c:pt idx="2">
                  <c:v>3</c:v>
                </c:pt>
                <c:pt idx="3">
                  <c:v>3.5</c:v>
                </c:pt>
                <c:pt idx="4">
                  <c:v>4</c:v>
                </c:pt>
                <c:pt idx="5">
                  <c:v>5</c:v>
                </c:pt>
                <c:pt idx="6">
                  <c:v>6</c:v>
                </c:pt>
                <c:pt idx="7">
                  <c:v>7</c:v>
                </c:pt>
                <c:pt idx="8">
                  <c:v>8</c:v>
                </c:pt>
                <c:pt idx="9">
                  <c:v>9</c:v>
                </c:pt>
                <c:pt idx="10">
                  <c:v>10</c:v>
                </c:pt>
                <c:pt idx="11">
                  <c:v>11</c:v>
                </c:pt>
                <c:pt idx="12">
                  <c:v>11.5</c:v>
                </c:pt>
                <c:pt idx="13">
                  <c:v>12</c:v>
                </c:pt>
                <c:pt idx="14">
                  <c:v>12.5</c:v>
                </c:pt>
              </c:numCache>
            </c:numRef>
          </c:xVal>
          <c:yVal>
            <c:numRef>
              <c:f>'[Lemna minor Ultraschall Löslichkeitskurve .xlsx]Vergleich mit ohne Ultraschall'!$D$4:$D$18</c:f>
              <c:numCache>
                <c:formatCode>0.0</c:formatCode>
                <c:ptCount val="15"/>
                <c:pt idx="0">
                  <c:v>60.184053292336827</c:v>
                </c:pt>
                <c:pt idx="1">
                  <c:v>26.934449344488261</c:v>
                </c:pt>
                <c:pt idx="2">
                  <c:v>27.317634359376637</c:v>
                </c:pt>
                <c:pt idx="3">
                  <c:v>24.393264093233327</c:v>
                </c:pt>
                <c:pt idx="4">
                  <c:v>23.958023938276515</c:v>
                </c:pt>
                <c:pt idx="5">
                  <c:v>27.640782080793009</c:v>
                </c:pt>
                <c:pt idx="6">
                  <c:v>65.361974777537085</c:v>
                </c:pt>
                <c:pt idx="7">
                  <c:v>72.547462884742899</c:v>
                </c:pt>
                <c:pt idx="8">
                  <c:v>80.288891507929435</c:v>
                </c:pt>
                <c:pt idx="9">
                  <c:v>84.475775412075492</c:v>
                </c:pt>
                <c:pt idx="10">
                  <c:v>91.384657768089696</c:v>
                </c:pt>
                <c:pt idx="11">
                  <c:v>95.40505861899463</c:v>
                </c:pt>
                <c:pt idx="12">
                  <c:v>92.905011716271673</c:v>
                </c:pt>
                <c:pt idx="13">
                  <c:v>90.665717256509609</c:v>
                </c:pt>
                <c:pt idx="14">
                  <c:v>87.444587983738003</c:v>
                </c:pt>
              </c:numCache>
            </c:numRef>
          </c:yVal>
          <c:smooth val="0"/>
          <c:extLst>
            <c:ext xmlns:c16="http://schemas.microsoft.com/office/drawing/2014/chart" uri="{C3380CC4-5D6E-409C-BE32-E72D297353CC}">
              <c16:uniqueId val="{0000000F-B1E3-4BF8-9696-4A556054D393}"/>
            </c:ext>
          </c:extLst>
        </c:ser>
        <c:ser>
          <c:idx val="1"/>
          <c:order val="1"/>
          <c:tx>
            <c:strRef>
              <c:f>'[Lemna minor Ultraschall Löslichkeitskurve .xlsx]Vergleich mit ohne Ultraschall'!$E$3</c:f>
              <c:strCache>
                <c:ptCount val="1"/>
                <c:pt idx="0">
                  <c:v>Protein solubility</c:v>
                </c:pt>
              </c:strCache>
            </c:strRef>
          </c:tx>
          <c:spPr>
            <a:ln w="19050" cap="rnd">
              <a:solidFill>
                <a:srgbClr val="0070C0"/>
              </a:solidFill>
              <a:round/>
            </a:ln>
            <a:effectLst/>
          </c:spPr>
          <c:marker>
            <c:symbol val="circle"/>
            <c:size val="5"/>
            <c:spPr>
              <a:solidFill>
                <a:srgbClr val="0070C0"/>
              </a:solidFill>
              <a:ln w="9525">
                <a:solidFill>
                  <a:srgbClr val="0070C0"/>
                </a:solidFill>
              </a:ln>
              <a:effectLst/>
            </c:spPr>
          </c:marker>
          <c:dPt>
            <c:idx val="2"/>
            <c:marker>
              <c:symbol val="circle"/>
              <c:size val="8"/>
              <c:spPr>
                <a:solidFill>
                  <a:srgbClr val="0070C0"/>
                </a:solidFill>
                <a:ln w="9525">
                  <a:solidFill>
                    <a:srgbClr val="0070C0"/>
                  </a:solidFill>
                </a:ln>
                <a:effectLst/>
              </c:spPr>
            </c:marker>
            <c:bubble3D val="0"/>
            <c:extLst>
              <c:ext xmlns:c16="http://schemas.microsoft.com/office/drawing/2014/chart" uri="{C3380CC4-5D6E-409C-BE32-E72D297353CC}">
                <c16:uniqueId val="{00000010-B1E3-4BF8-9696-4A556054D393}"/>
              </c:ext>
            </c:extLst>
          </c:dPt>
          <c:dPt>
            <c:idx val="13"/>
            <c:marker>
              <c:symbol val="circle"/>
              <c:size val="8"/>
              <c:spPr>
                <a:solidFill>
                  <a:srgbClr val="0070C0"/>
                </a:solidFill>
                <a:ln w="9525">
                  <a:solidFill>
                    <a:srgbClr val="0070C0"/>
                  </a:solidFill>
                </a:ln>
                <a:effectLst/>
              </c:spPr>
            </c:marker>
            <c:bubble3D val="0"/>
            <c:extLst>
              <c:ext xmlns:c16="http://schemas.microsoft.com/office/drawing/2014/chart" uri="{C3380CC4-5D6E-409C-BE32-E72D297353CC}">
                <c16:uniqueId val="{00000011-B1E3-4BF8-9696-4A556054D393}"/>
              </c:ext>
            </c:extLst>
          </c:dPt>
          <c:dLbls>
            <c:dLbl>
              <c:idx val="0"/>
              <c:delete val="1"/>
              <c:extLst>
                <c:ext xmlns:c15="http://schemas.microsoft.com/office/drawing/2012/chart" uri="{CE6537A1-D6FC-4f65-9D91-7224C49458BB}"/>
                <c:ext xmlns:c16="http://schemas.microsoft.com/office/drawing/2014/chart" uri="{C3380CC4-5D6E-409C-BE32-E72D297353CC}">
                  <c16:uniqueId val="{00000012-B1E3-4BF8-9696-4A556054D393}"/>
                </c:ext>
              </c:extLst>
            </c:dLbl>
            <c:dLbl>
              <c:idx val="1"/>
              <c:delete val="1"/>
              <c:extLst>
                <c:ext xmlns:c15="http://schemas.microsoft.com/office/drawing/2012/chart" uri="{CE6537A1-D6FC-4f65-9D91-7224C49458BB}"/>
                <c:ext xmlns:c16="http://schemas.microsoft.com/office/drawing/2014/chart" uri="{C3380CC4-5D6E-409C-BE32-E72D297353CC}">
                  <c16:uniqueId val="{00000013-B1E3-4BF8-9696-4A556054D393}"/>
                </c:ext>
              </c:extLst>
            </c:dLbl>
            <c:dLbl>
              <c:idx val="2"/>
              <c:layout>
                <c:manualLayout>
                  <c:x val="-5.9757316086650761E-2"/>
                  <c:y val="8.6662106935125577E-2"/>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10-B1E3-4BF8-9696-4A556054D393}"/>
                </c:ext>
              </c:extLst>
            </c:dLbl>
            <c:dLbl>
              <c:idx val="3"/>
              <c:delete val="1"/>
              <c:extLst>
                <c:ext xmlns:c15="http://schemas.microsoft.com/office/drawing/2012/chart" uri="{CE6537A1-D6FC-4f65-9D91-7224C49458BB}"/>
                <c:ext xmlns:c16="http://schemas.microsoft.com/office/drawing/2014/chart" uri="{C3380CC4-5D6E-409C-BE32-E72D297353CC}">
                  <c16:uniqueId val="{00000014-B1E3-4BF8-9696-4A556054D393}"/>
                </c:ext>
              </c:extLst>
            </c:dLbl>
            <c:dLbl>
              <c:idx val="4"/>
              <c:delete val="1"/>
              <c:extLst>
                <c:ext xmlns:c15="http://schemas.microsoft.com/office/drawing/2012/chart" uri="{CE6537A1-D6FC-4f65-9D91-7224C49458BB}"/>
                <c:ext xmlns:c16="http://schemas.microsoft.com/office/drawing/2014/chart" uri="{C3380CC4-5D6E-409C-BE32-E72D297353CC}">
                  <c16:uniqueId val="{00000015-B1E3-4BF8-9696-4A556054D393}"/>
                </c:ext>
              </c:extLst>
            </c:dLbl>
            <c:dLbl>
              <c:idx val="5"/>
              <c:delete val="1"/>
              <c:extLst>
                <c:ext xmlns:c15="http://schemas.microsoft.com/office/drawing/2012/chart" uri="{CE6537A1-D6FC-4f65-9D91-7224C49458BB}"/>
                <c:ext xmlns:c16="http://schemas.microsoft.com/office/drawing/2014/chart" uri="{C3380CC4-5D6E-409C-BE32-E72D297353CC}">
                  <c16:uniqueId val="{00000016-B1E3-4BF8-9696-4A556054D393}"/>
                </c:ext>
              </c:extLst>
            </c:dLbl>
            <c:dLbl>
              <c:idx val="6"/>
              <c:delete val="1"/>
              <c:extLst>
                <c:ext xmlns:c15="http://schemas.microsoft.com/office/drawing/2012/chart" uri="{CE6537A1-D6FC-4f65-9D91-7224C49458BB}"/>
                <c:ext xmlns:c16="http://schemas.microsoft.com/office/drawing/2014/chart" uri="{C3380CC4-5D6E-409C-BE32-E72D297353CC}">
                  <c16:uniqueId val="{00000017-B1E3-4BF8-9696-4A556054D393}"/>
                </c:ext>
              </c:extLst>
            </c:dLbl>
            <c:dLbl>
              <c:idx val="7"/>
              <c:delete val="1"/>
              <c:extLst>
                <c:ext xmlns:c15="http://schemas.microsoft.com/office/drawing/2012/chart" uri="{CE6537A1-D6FC-4f65-9D91-7224C49458BB}"/>
                <c:ext xmlns:c16="http://schemas.microsoft.com/office/drawing/2014/chart" uri="{C3380CC4-5D6E-409C-BE32-E72D297353CC}">
                  <c16:uniqueId val="{00000018-B1E3-4BF8-9696-4A556054D393}"/>
                </c:ext>
              </c:extLst>
            </c:dLbl>
            <c:dLbl>
              <c:idx val="8"/>
              <c:delete val="1"/>
              <c:extLst>
                <c:ext xmlns:c15="http://schemas.microsoft.com/office/drawing/2012/chart" uri="{CE6537A1-D6FC-4f65-9D91-7224C49458BB}"/>
                <c:ext xmlns:c16="http://schemas.microsoft.com/office/drawing/2014/chart" uri="{C3380CC4-5D6E-409C-BE32-E72D297353CC}">
                  <c16:uniqueId val="{00000019-B1E3-4BF8-9696-4A556054D393}"/>
                </c:ext>
              </c:extLst>
            </c:dLbl>
            <c:dLbl>
              <c:idx val="9"/>
              <c:delete val="1"/>
              <c:extLst>
                <c:ext xmlns:c15="http://schemas.microsoft.com/office/drawing/2012/chart" uri="{CE6537A1-D6FC-4f65-9D91-7224C49458BB}"/>
                <c:ext xmlns:c16="http://schemas.microsoft.com/office/drawing/2014/chart" uri="{C3380CC4-5D6E-409C-BE32-E72D297353CC}">
                  <c16:uniqueId val="{0000001A-B1E3-4BF8-9696-4A556054D393}"/>
                </c:ext>
              </c:extLst>
            </c:dLbl>
            <c:dLbl>
              <c:idx val="10"/>
              <c:delete val="1"/>
              <c:extLst>
                <c:ext xmlns:c15="http://schemas.microsoft.com/office/drawing/2012/chart" uri="{CE6537A1-D6FC-4f65-9D91-7224C49458BB}"/>
                <c:ext xmlns:c16="http://schemas.microsoft.com/office/drawing/2014/chart" uri="{C3380CC4-5D6E-409C-BE32-E72D297353CC}">
                  <c16:uniqueId val="{0000001B-B1E3-4BF8-9696-4A556054D393}"/>
                </c:ext>
              </c:extLst>
            </c:dLbl>
            <c:dLbl>
              <c:idx val="11"/>
              <c:delete val="1"/>
              <c:extLst>
                <c:ext xmlns:c15="http://schemas.microsoft.com/office/drawing/2012/chart" uri="{CE6537A1-D6FC-4f65-9D91-7224C49458BB}"/>
                <c:ext xmlns:c16="http://schemas.microsoft.com/office/drawing/2014/chart" uri="{C3380CC4-5D6E-409C-BE32-E72D297353CC}">
                  <c16:uniqueId val="{0000001C-B1E3-4BF8-9696-4A556054D393}"/>
                </c:ext>
              </c:extLst>
            </c:dLbl>
            <c:dLbl>
              <c:idx val="12"/>
              <c:delete val="1"/>
              <c:extLst>
                <c:ext xmlns:c15="http://schemas.microsoft.com/office/drawing/2012/chart" uri="{CE6537A1-D6FC-4f65-9D91-7224C49458BB}"/>
                <c:ext xmlns:c16="http://schemas.microsoft.com/office/drawing/2014/chart" uri="{C3380CC4-5D6E-409C-BE32-E72D297353CC}">
                  <c16:uniqueId val="{0000001D-B1E3-4BF8-9696-4A556054D393}"/>
                </c:ext>
              </c:extLst>
            </c:dLbl>
            <c:dLbl>
              <c:idx val="13"/>
              <c:layout>
                <c:manualLayout>
                  <c:x val="-6.5952463221395363E-2"/>
                  <c:y val="0.11648953428560119"/>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11-B1E3-4BF8-9696-4A556054D393}"/>
                </c:ext>
              </c:extLst>
            </c:dLbl>
            <c:dLbl>
              <c:idx val="14"/>
              <c:delete val="1"/>
              <c:extLst>
                <c:ext xmlns:c15="http://schemas.microsoft.com/office/drawing/2012/chart" uri="{CE6537A1-D6FC-4f65-9D91-7224C49458BB}"/>
                <c:ext xmlns:c16="http://schemas.microsoft.com/office/drawing/2014/chart" uri="{C3380CC4-5D6E-409C-BE32-E72D297353CC}">
                  <c16:uniqueId val="{0000001E-B1E3-4BF8-9696-4A556054D393}"/>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de-DE"/>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'[Lemna minor Ultraschall Löslichkeitskurve .xlsx]Vergleich mit ohne Ultraschall'!$C$4:$C$18</c:f>
              <c:numCache>
                <c:formatCode>0.0</c:formatCode>
                <c:ptCount val="15"/>
                <c:pt idx="0">
                  <c:v>2</c:v>
                </c:pt>
                <c:pt idx="1">
                  <c:v>2.5</c:v>
                </c:pt>
                <c:pt idx="2">
                  <c:v>3</c:v>
                </c:pt>
                <c:pt idx="3">
                  <c:v>3.5</c:v>
                </c:pt>
                <c:pt idx="4">
                  <c:v>4</c:v>
                </c:pt>
                <c:pt idx="5">
                  <c:v>5</c:v>
                </c:pt>
                <c:pt idx="6">
                  <c:v>6</c:v>
                </c:pt>
                <c:pt idx="7">
                  <c:v>7</c:v>
                </c:pt>
                <c:pt idx="8">
                  <c:v>8</c:v>
                </c:pt>
                <c:pt idx="9">
                  <c:v>9</c:v>
                </c:pt>
                <c:pt idx="10">
                  <c:v>10</c:v>
                </c:pt>
                <c:pt idx="11">
                  <c:v>11</c:v>
                </c:pt>
                <c:pt idx="12">
                  <c:v>11.5</c:v>
                </c:pt>
                <c:pt idx="13">
                  <c:v>12</c:v>
                </c:pt>
                <c:pt idx="14">
                  <c:v>12.5</c:v>
                </c:pt>
              </c:numCache>
            </c:numRef>
          </c:xVal>
          <c:yVal>
            <c:numRef>
              <c:f>'[Lemna minor Ultraschall Löslichkeitskurve .xlsx]Vergleich mit ohne Ultraschall'!$E$4:$E$18</c:f>
              <c:numCache>
                <c:formatCode>0.0</c:formatCode>
                <c:ptCount val="15"/>
                <c:pt idx="0">
                  <c:v>25.277635476821636</c:v>
                </c:pt>
                <c:pt idx="1">
                  <c:v>22.56616556947964</c:v>
                </c:pt>
                <c:pt idx="2">
                  <c:v>22.383611947246386</c:v>
                </c:pt>
                <c:pt idx="3">
                  <c:v>26.163722571894361</c:v>
                </c:pt>
                <c:pt idx="4">
                  <c:v>24.223897204231548</c:v>
                </c:pt>
                <c:pt idx="5">
                  <c:v>28.44804169188971</c:v>
                </c:pt>
                <c:pt idx="6">
                  <c:v>43.729483587303243</c:v>
                </c:pt>
                <c:pt idx="7">
                  <c:v>53.526438735826041</c:v>
                </c:pt>
                <c:pt idx="8">
                  <c:v>66.282570891409392</c:v>
                </c:pt>
                <c:pt idx="9">
                  <c:v>58.353735745851424</c:v>
                </c:pt>
                <c:pt idx="10">
                  <c:v>61.047869961675502</c:v>
                </c:pt>
                <c:pt idx="11">
                  <c:v>59.606936271424502</c:v>
                </c:pt>
                <c:pt idx="12">
                  <c:v>64.777004918333603</c:v>
                </c:pt>
                <c:pt idx="13">
                  <c:v>69.325510103852963</c:v>
                </c:pt>
                <c:pt idx="14">
                  <c:v>59.430565363532708</c:v>
                </c:pt>
              </c:numCache>
            </c:numRef>
          </c:yVal>
          <c:smooth val="0"/>
          <c:extLst>
            <c:ext xmlns:c16="http://schemas.microsoft.com/office/drawing/2014/chart" uri="{C3380CC4-5D6E-409C-BE32-E72D297353CC}">
              <c16:uniqueId val="{0000001F-B1E3-4BF8-9696-4A556054D393}"/>
            </c:ext>
          </c:extLst>
        </c:ser>
        <c:dLbls>
          <c:showLegendKey val="0"/>
          <c:showVal val="0"/>
          <c:showCatName val="0"/>
          <c:showSerName val="0"/>
          <c:showPercent val="0"/>
          <c:showBubbleSize val="0"/>
        </c:dLbls>
        <c:axId val="762571200"/>
        <c:axId val="762878688"/>
      </c:scatterChart>
      <c:valAx>
        <c:axId val="762571200"/>
        <c:scaling>
          <c:orientation val="minMax"/>
          <c:max val="13"/>
          <c:min val="2"/>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de-DE" sz="1800" b="1"/>
                  <a:t>pH value</a:t>
                </a: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de-DE"/>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de-DE"/>
          </a:p>
        </c:txPr>
        <c:crossAx val="762878688"/>
        <c:crosses val="autoZero"/>
        <c:crossBetween val="midCat"/>
        <c:majorUnit val="1"/>
        <c:minorUnit val="0.5"/>
      </c:valAx>
      <c:valAx>
        <c:axId val="762878688"/>
        <c:scaling>
          <c:orientation val="minMax"/>
          <c:max val="100"/>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r>
                  <a:rPr lang="de-DE" sz="1800" b="1"/>
                  <a:t>Protein solubility in</a:t>
                </a:r>
                <a:r>
                  <a:rPr lang="de-DE" sz="1800" b="1" baseline="0"/>
                  <a:t> </a:t>
                </a:r>
                <a:r>
                  <a:rPr lang="de-DE" sz="1800" b="1"/>
                  <a:t>%</a:t>
                </a:r>
              </a:p>
            </c:rich>
          </c:tx>
          <c:layout/>
          <c:overlay val="0"/>
          <c:spPr>
            <a:noFill/>
            <a:ln>
              <a:noFill/>
            </a:ln>
            <a:effectLst/>
          </c:spPr>
          <c:txPr>
            <a:bodyPr rot="-54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de-DE"/>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de-DE"/>
          </a:p>
        </c:txPr>
        <c:crossAx val="762571200"/>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solidFill>
      <a:schemeClr val="bg1"/>
    </a:solidFill>
    <a:ln w="9525" cap="flat" cmpd="sng" algn="ctr">
      <a:noFill/>
      <a:round/>
    </a:ln>
    <a:effectLst/>
  </c:spPr>
  <c:txPr>
    <a:bodyPr/>
    <a:lstStyle/>
    <a:p>
      <a:pPr>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5385880753431708E-2"/>
          <c:y val="3.4941707867911863E-2"/>
          <c:w val="0.73975800322257013"/>
          <c:h val="0.8584749435390342"/>
        </c:manualLayout>
      </c:layout>
      <c:barChart>
        <c:barDir val="col"/>
        <c:grouping val="clustered"/>
        <c:varyColors val="0"/>
        <c:ser>
          <c:idx val="0"/>
          <c:order val="0"/>
          <c:tx>
            <c:strRef>
              <c:f>Diagramm_Statistik!$D$21</c:f>
              <c:strCache>
                <c:ptCount val="1"/>
                <c:pt idx="0">
                  <c:v>Protein extract</c:v>
                </c:pt>
              </c:strCache>
            </c:strRef>
          </c:tx>
          <c:spPr>
            <a:solidFill>
              <a:srgbClr val="418FA9">
                <a:lumMod val="75000"/>
              </a:srgbClr>
            </a:solidFill>
            <a:ln>
              <a:noFill/>
            </a:ln>
            <a:effectLst/>
          </c:spPr>
          <c:invertIfNegative val="0"/>
          <c:dLbls>
            <c:spPr>
              <a:solidFill>
                <a:schemeClr val="bg1"/>
              </a:solidFill>
              <a:ln>
                <a:noFill/>
              </a:ln>
              <a:effectLst/>
            </c:spPr>
            <c:txPr>
              <a:bodyPr rot="0" spcFirstLastPara="1" vertOverflow="overflow" horzOverflow="overflow" vert="horz" wrap="square" lIns="0" tIns="0" rIns="0" bIns="0" anchor="ctr" anchorCtr="1">
                <a:spAutoFit/>
              </a:bodyPr>
              <a:lstStyle/>
              <a:p>
                <a:pPr>
                  <a:defRPr sz="1400" b="1"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layout/>
                <c15:showLeaderLines val="1"/>
                <c15:leaderLines>
                  <c:spPr>
                    <a:ln w="9525" cap="flat" cmpd="sng" algn="ctr">
                      <a:solidFill>
                        <a:schemeClr val="tx1">
                          <a:lumMod val="35000"/>
                          <a:lumOff val="65000"/>
                        </a:schemeClr>
                      </a:solidFill>
                      <a:round/>
                    </a:ln>
                    <a:effectLst/>
                  </c:spPr>
                </c15:leaderLines>
              </c:ext>
            </c:extLst>
          </c:dLbls>
          <c:errBars>
            <c:errBarType val="both"/>
            <c:errValType val="cust"/>
            <c:noEndCap val="0"/>
            <c:plus>
              <c:numRef>
                <c:f>Diagramm_Statistik!$D$9:$H$9</c:f>
                <c:numCache>
                  <c:formatCode>General</c:formatCode>
                  <c:ptCount val="5"/>
                  <c:pt idx="0">
                    <c:v>0.64926175102404404</c:v>
                  </c:pt>
                  <c:pt idx="1">
                    <c:v>0</c:v>
                  </c:pt>
                  <c:pt idx="2">
                    <c:v>1.8644224417642568</c:v>
                  </c:pt>
                  <c:pt idx="3">
                    <c:v>0.59975003737812305</c:v>
                  </c:pt>
                  <c:pt idx="4">
                    <c:v>0.34676533095538958</c:v>
                  </c:pt>
                </c:numCache>
              </c:numRef>
            </c:plus>
            <c:minus>
              <c:numRef>
                <c:f>Diagramm_Statistik!$D$9:$H$9</c:f>
                <c:numCache>
                  <c:formatCode>General</c:formatCode>
                  <c:ptCount val="5"/>
                  <c:pt idx="0">
                    <c:v>0.64926175102404404</c:v>
                  </c:pt>
                  <c:pt idx="1">
                    <c:v>0</c:v>
                  </c:pt>
                  <c:pt idx="2">
                    <c:v>1.8644224417642568</c:v>
                  </c:pt>
                  <c:pt idx="3">
                    <c:v>0.59975003737812305</c:v>
                  </c:pt>
                  <c:pt idx="4">
                    <c:v>0.34676533095538958</c:v>
                  </c:pt>
                </c:numCache>
              </c:numRef>
            </c:minus>
            <c:spPr>
              <a:noFill/>
              <a:ln w="9525" cap="flat" cmpd="sng" algn="ctr">
                <a:solidFill>
                  <a:schemeClr val="tx1">
                    <a:lumMod val="65000"/>
                    <a:lumOff val="35000"/>
                  </a:schemeClr>
                </a:solidFill>
                <a:round/>
              </a:ln>
              <a:effectLst/>
            </c:spPr>
          </c:errBars>
          <c:cat>
            <c:strRef>
              <c:f>Diagramm_Statistik!$C$22:$C$26</c:f>
              <c:strCache>
                <c:ptCount val="5"/>
                <c:pt idx="0">
                  <c:v>Ref-F</c:v>
                </c:pt>
                <c:pt idx="1">
                  <c:v>Ref-P</c:v>
                </c:pt>
                <c:pt idx="2">
                  <c:v>F-US</c:v>
                </c:pt>
                <c:pt idx="3">
                  <c:v>P-US</c:v>
                </c:pt>
                <c:pt idx="4">
                  <c:v>P-50-US</c:v>
                </c:pt>
              </c:strCache>
            </c:strRef>
          </c:cat>
          <c:val>
            <c:numRef>
              <c:f>Diagramm_Statistik!$D$22:$D$26</c:f>
              <c:numCache>
                <c:formatCode>0.0</c:formatCode>
                <c:ptCount val="5"/>
                <c:pt idx="0">
                  <c:v>28.477786433397867</c:v>
                </c:pt>
                <c:pt idx="1">
                  <c:v>34.434393079065785</c:v>
                </c:pt>
                <c:pt idx="2">
                  <c:v>57.583386836774196</c:v>
                </c:pt>
                <c:pt idx="3">
                  <c:v>64.430626054769263</c:v>
                </c:pt>
                <c:pt idx="4">
                  <c:v>55.710581895233183</c:v>
                </c:pt>
              </c:numCache>
            </c:numRef>
          </c:val>
          <c:extLst>
            <c:ext xmlns:c16="http://schemas.microsoft.com/office/drawing/2014/chart" uri="{C3380CC4-5D6E-409C-BE32-E72D297353CC}">
              <c16:uniqueId val="{00000000-1823-4C13-A982-15D07924D140}"/>
            </c:ext>
          </c:extLst>
        </c:ser>
        <c:ser>
          <c:idx val="1"/>
          <c:order val="1"/>
          <c:tx>
            <c:strRef>
              <c:f>Diagramm_Statistik!$E$21</c:f>
              <c:strCache>
                <c:ptCount val="1"/>
                <c:pt idx="0">
                  <c:v>Protein yield </c:v>
                </c:pt>
              </c:strCache>
            </c:strRef>
          </c:tx>
          <c:spPr>
            <a:solidFill>
              <a:schemeClr val="accent1">
                <a:lumMod val="60000"/>
                <a:lumOff val="40000"/>
              </a:schemeClr>
            </a:solidFill>
            <a:ln>
              <a:noFill/>
            </a:ln>
            <a:effectLst/>
          </c:spPr>
          <c:invertIfNegative val="0"/>
          <c:dPt>
            <c:idx val="2"/>
            <c:invertIfNegative val="0"/>
            <c:bubble3D val="0"/>
            <c:spPr>
              <a:solidFill>
                <a:srgbClr val="77B6CF">
                  <a:lumMod val="60000"/>
                  <a:lumOff val="40000"/>
                </a:srgbClr>
              </a:solidFill>
              <a:ln>
                <a:noFill/>
              </a:ln>
              <a:effectLst/>
            </c:spPr>
            <c:extLst>
              <c:ext xmlns:c16="http://schemas.microsoft.com/office/drawing/2014/chart" uri="{C3380CC4-5D6E-409C-BE32-E72D297353CC}">
                <c16:uniqueId val="{00000001-1823-4C13-A982-15D07924D140}"/>
              </c:ext>
            </c:extLst>
          </c:dPt>
          <c:dPt>
            <c:idx val="3"/>
            <c:invertIfNegative val="0"/>
            <c:bubble3D val="0"/>
            <c:spPr>
              <a:solidFill>
                <a:srgbClr val="77B6CF">
                  <a:lumMod val="60000"/>
                  <a:lumOff val="40000"/>
                </a:srgbClr>
              </a:solidFill>
              <a:ln>
                <a:noFill/>
              </a:ln>
              <a:effectLst/>
            </c:spPr>
            <c:extLst>
              <c:ext xmlns:c16="http://schemas.microsoft.com/office/drawing/2014/chart" uri="{C3380CC4-5D6E-409C-BE32-E72D297353CC}">
                <c16:uniqueId val="{00000002-1823-4C13-A982-15D07924D140}"/>
              </c:ext>
            </c:extLst>
          </c:dPt>
          <c:dPt>
            <c:idx val="4"/>
            <c:invertIfNegative val="0"/>
            <c:bubble3D val="0"/>
            <c:spPr>
              <a:solidFill>
                <a:srgbClr val="77B6CF">
                  <a:lumMod val="60000"/>
                  <a:lumOff val="40000"/>
                </a:srgbClr>
              </a:solidFill>
              <a:ln>
                <a:noFill/>
              </a:ln>
              <a:effectLst/>
            </c:spPr>
            <c:extLst>
              <c:ext xmlns:c16="http://schemas.microsoft.com/office/drawing/2014/chart" uri="{C3380CC4-5D6E-409C-BE32-E72D297353CC}">
                <c16:uniqueId val="{00000003-1823-4C13-A982-15D07924D140}"/>
              </c:ext>
            </c:extLst>
          </c:dPt>
          <c:dLbls>
            <c:dLbl>
              <c:idx val="2"/>
              <c:layout>
                <c:manualLayout>
                  <c:x val="-9.0116717781125175E-17"/>
                  <c:y val="0.21246974336541266"/>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1823-4C13-A982-15D07924D140}"/>
                </c:ext>
              </c:extLst>
            </c:dLbl>
            <c:dLbl>
              <c:idx val="3"/>
              <c:layout>
                <c:manualLayout>
                  <c:x val="-9.0116717781125175E-17"/>
                  <c:y val="0.13715223097112861"/>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1823-4C13-A982-15D07924D140}"/>
                </c:ext>
              </c:extLst>
            </c:dLbl>
            <c:dLbl>
              <c:idx val="4"/>
              <c:layout>
                <c:manualLayout>
                  <c:x val="0"/>
                  <c:y val="0.13933107319918345"/>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1823-4C13-A982-15D07924D140}"/>
                </c:ext>
              </c:extLst>
            </c:dLbl>
            <c:spPr>
              <a:solidFill>
                <a:schemeClr val="bg1"/>
              </a:solidFill>
              <a:ln>
                <a:noFill/>
              </a:ln>
              <a:effectLst/>
            </c:spPr>
            <c:txPr>
              <a:bodyPr rot="0" spcFirstLastPara="1" vertOverflow="ellipsis" vert="horz" wrap="square" lIns="0" tIns="0" rIns="0" bIns="0" anchor="ctr" anchorCtr="1">
                <a:spAutoFit/>
              </a:bodyPr>
              <a:lstStyle/>
              <a:p>
                <a:pPr>
                  <a:defRPr sz="1400" b="1"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1"/>
                <c15:leaderLines>
                  <c:spPr>
                    <a:ln w="9525" cap="flat" cmpd="sng" algn="ctr">
                      <a:solidFill>
                        <a:schemeClr val="tx1">
                          <a:lumMod val="35000"/>
                          <a:lumOff val="65000"/>
                        </a:schemeClr>
                      </a:solidFill>
                      <a:round/>
                    </a:ln>
                    <a:effectLst/>
                  </c:spPr>
                </c15:leaderLines>
              </c:ext>
            </c:extLst>
          </c:dLbls>
          <c:cat>
            <c:strRef>
              <c:f>Diagramm_Statistik!$C$22:$C$26</c:f>
              <c:strCache>
                <c:ptCount val="5"/>
                <c:pt idx="0">
                  <c:v>Ref-F</c:v>
                </c:pt>
                <c:pt idx="1">
                  <c:v>Ref-P</c:v>
                </c:pt>
                <c:pt idx="2">
                  <c:v>F-US</c:v>
                </c:pt>
                <c:pt idx="3">
                  <c:v>P-US</c:v>
                </c:pt>
                <c:pt idx="4">
                  <c:v>P-50-US</c:v>
                </c:pt>
              </c:strCache>
            </c:strRef>
          </c:cat>
          <c:val>
            <c:numRef>
              <c:f>Diagramm_Statistik!$E$22:$E$26</c:f>
              <c:numCache>
                <c:formatCode>General</c:formatCode>
                <c:ptCount val="5"/>
                <c:pt idx="2" formatCode="0.0">
                  <c:v>67.225999999999999</c:v>
                </c:pt>
                <c:pt idx="3" formatCode="0.0">
                  <c:v>87.1</c:v>
                </c:pt>
                <c:pt idx="4" formatCode="0.0">
                  <c:v>61.8</c:v>
                </c:pt>
              </c:numCache>
            </c:numRef>
          </c:val>
          <c:extLst>
            <c:ext xmlns:c16="http://schemas.microsoft.com/office/drawing/2014/chart" uri="{C3380CC4-5D6E-409C-BE32-E72D297353CC}">
              <c16:uniqueId val="{00000004-1823-4C13-A982-15D07924D140}"/>
            </c:ext>
          </c:extLst>
        </c:ser>
        <c:dLbls>
          <c:dLblPos val="outEnd"/>
          <c:showLegendKey val="0"/>
          <c:showVal val="1"/>
          <c:showCatName val="0"/>
          <c:showSerName val="0"/>
          <c:showPercent val="0"/>
          <c:showBubbleSize val="0"/>
        </c:dLbls>
        <c:gapWidth val="219"/>
        <c:overlap val="-27"/>
        <c:axId val="510093008"/>
        <c:axId val="510093336"/>
      </c:barChart>
      <c:catAx>
        <c:axId val="510093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de-DE"/>
          </a:p>
        </c:txPr>
        <c:crossAx val="510093336"/>
        <c:crosses val="autoZero"/>
        <c:auto val="1"/>
        <c:lblAlgn val="ctr"/>
        <c:lblOffset val="100"/>
        <c:noMultiLvlLbl val="0"/>
      </c:catAx>
      <c:valAx>
        <c:axId val="510093336"/>
        <c:scaling>
          <c:orientation val="minMax"/>
          <c:max val="110"/>
          <c:min val="0"/>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de-DE" sz="1800" b="1">
                    <a:latin typeface="Arial" panose="020B0604020202020204" pitchFamily="34" charset="0"/>
                    <a:cs typeface="Arial" panose="020B0604020202020204" pitchFamily="34" charset="0"/>
                  </a:rPr>
                  <a:t>Protein</a:t>
                </a:r>
                <a:r>
                  <a:rPr lang="de-DE" sz="1800" b="1" baseline="0">
                    <a:latin typeface="Arial" panose="020B0604020202020204" pitchFamily="34" charset="0"/>
                    <a:cs typeface="Arial" panose="020B0604020202020204" pitchFamily="34" charset="0"/>
                  </a:rPr>
                  <a:t> content  in </a:t>
                </a:r>
                <a:r>
                  <a:rPr lang="de-DE" sz="1800" b="1">
                    <a:latin typeface="Arial" panose="020B0604020202020204" pitchFamily="34" charset="0"/>
                    <a:cs typeface="Arial" panose="020B0604020202020204" pitchFamily="34" charset="0"/>
                  </a:rPr>
                  <a:t>%</a:t>
                </a:r>
              </a:p>
            </c:rich>
          </c:tx>
          <c:layout>
            <c:manualLayout>
              <c:xMode val="edge"/>
              <c:yMode val="edge"/>
              <c:x val="5.5602435361108869E-3"/>
              <c:y val="0.27933699679698359"/>
            </c:manualLayout>
          </c:layout>
          <c:overlay val="0"/>
          <c:spPr>
            <a:noFill/>
            <a:ln>
              <a:noFill/>
            </a:ln>
            <a:effectLst/>
          </c:sp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10093008"/>
        <c:crosses val="autoZero"/>
        <c:crossBetween val="between"/>
        <c:majorUnit val="10"/>
      </c:valAx>
      <c:spPr>
        <a:noFill/>
        <a:ln>
          <a:noFill/>
        </a:ln>
        <a:effectLst/>
      </c:spPr>
    </c:plotArea>
    <c:legend>
      <c:legendPos val="b"/>
      <c:layout>
        <c:manualLayout>
          <c:xMode val="edge"/>
          <c:yMode val="edge"/>
          <c:x val="0.81480950018174314"/>
          <c:y val="0.34999095765399812"/>
          <c:w val="0.18350186309449318"/>
          <c:h val="0.25364289279657798"/>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de-DE"/>
        </a:p>
      </c:txPr>
    </c:legend>
    <c:plotVisOnly val="1"/>
    <c:dispBlanksAs val="gap"/>
    <c:showDLblsOverMax val="0"/>
  </c:chart>
  <c:spPr>
    <a:solidFill>
      <a:schemeClr val="bg1"/>
    </a:solidFill>
    <a:ln w="9525" cap="flat" cmpd="sng" algn="ctr">
      <a:noFill/>
      <a:round/>
    </a:ln>
    <a:effectLst/>
  </c:spPr>
  <c:txPr>
    <a:bodyPr/>
    <a:lstStyle/>
    <a:p>
      <a:pPr>
        <a:defRPr/>
      </a:pPr>
      <a:endParaRPr lang="de-DE"/>
    </a:p>
  </c:txPr>
  <c:externalData r:id="rId2">
    <c:autoUpdate val="0"/>
  </c:externalData>
  <c:userShapes r:id="rId3"/>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0.17092</cdr:x>
      <cdr:y>0.5858</cdr:y>
    </cdr:from>
    <cdr:to>
      <cdr:x>0.23557</cdr:x>
      <cdr:y>0.64791</cdr:y>
    </cdr:to>
    <cdr:sp macro="" textlink="">
      <cdr:nvSpPr>
        <cdr:cNvPr id="2" name="Textfeld 47"/>
        <cdr:cNvSpPr txBox="1"/>
      </cdr:nvSpPr>
      <cdr:spPr>
        <a:xfrm xmlns:a="http://schemas.openxmlformats.org/drawingml/2006/main">
          <a:off x="1410691" y="2988534"/>
          <a:ext cx="533589" cy="316827"/>
        </a:xfrm>
        <a:prstGeom xmlns:a="http://schemas.openxmlformats.org/drawingml/2006/main" prst="rect">
          <a:avLst/>
        </a:prstGeom>
        <a:noFill xmlns:a="http://schemas.openxmlformats.org/drawingml/2006/main"/>
        <a:ln xmlns:a="http://schemas.openxmlformats.org/drawingml/2006/main">
          <a:noFill/>
        </a:ln>
      </cdr:spPr>
      <cdr:txBody>
        <a:bodyPr xmlns:a="http://schemas.openxmlformats.org/drawingml/2006/main" wrap="square" rtlCol="0">
          <a:spAutoFit/>
        </a:bodyPr>
        <a:lstStyle xmlns:a="http://schemas.openxmlformats.org/drawingml/2006/main">
          <a:defPPr>
            <a:defRPr lang="de-DE"/>
          </a:defPPr>
          <a:lvl1pPr marL="0" algn="l" defTabSz="2088197" rtl="0" eaLnBrk="1" latinLnBrk="0" hangingPunct="1">
            <a:defRPr sz="8200" kern="1200">
              <a:solidFill>
                <a:schemeClr val="tx1"/>
              </a:solidFill>
              <a:latin typeface="+mn-lt"/>
              <a:ea typeface="+mn-ea"/>
              <a:cs typeface="+mn-cs"/>
            </a:defRPr>
          </a:lvl1pPr>
          <a:lvl2pPr marL="2088197" algn="l" defTabSz="2088197" rtl="0" eaLnBrk="1" latinLnBrk="0" hangingPunct="1">
            <a:defRPr sz="8200" kern="1200">
              <a:solidFill>
                <a:schemeClr val="tx1"/>
              </a:solidFill>
              <a:latin typeface="+mn-lt"/>
              <a:ea typeface="+mn-ea"/>
              <a:cs typeface="+mn-cs"/>
            </a:defRPr>
          </a:lvl2pPr>
          <a:lvl3pPr marL="4176394" algn="l" defTabSz="2088197" rtl="0" eaLnBrk="1" latinLnBrk="0" hangingPunct="1">
            <a:defRPr sz="8200" kern="1200">
              <a:solidFill>
                <a:schemeClr val="tx1"/>
              </a:solidFill>
              <a:latin typeface="+mn-lt"/>
              <a:ea typeface="+mn-ea"/>
              <a:cs typeface="+mn-cs"/>
            </a:defRPr>
          </a:lvl3pPr>
          <a:lvl4pPr marL="6264591" algn="l" defTabSz="2088197" rtl="0" eaLnBrk="1" latinLnBrk="0" hangingPunct="1">
            <a:defRPr sz="8200" kern="1200">
              <a:solidFill>
                <a:schemeClr val="tx1"/>
              </a:solidFill>
              <a:latin typeface="+mn-lt"/>
              <a:ea typeface="+mn-ea"/>
              <a:cs typeface="+mn-cs"/>
            </a:defRPr>
          </a:lvl4pPr>
          <a:lvl5pPr marL="8352788" algn="l" defTabSz="2088197" rtl="0" eaLnBrk="1" latinLnBrk="0" hangingPunct="1">
            <a:defRPr sz="8200" kern="1200">
              <a:solidFill>
                <a:schemeClr val="tx1"/>
              </a:solidFill>
              <a:latin typeface="+mn-lt"/>
              <a:ea typeface="+mn-ea"/>
              <a:cs typeface="+mn-cs"/>
            </a:defRPr>
          </a:lvl5pPr>
          <a:lvl6pPr marL="10440985" algn="l" defTabSz="2088197" rtl="0" eaLnBrk="1" latinLnBrk="0" hangingPunct="1">
            <a:defRPr sz="8200" kern="1200">
              <a:solidFill>
                <a:schemeClr val="tx1"/>
              </a:solidFill>
              <a:latin typeface="+mn-lt"/>
              <a:ea typeface="+mn-ea"/>
              <a:cs typeface="+mn-cs"/>
            </a:defRPr>
          </a:lvl6pPr>
          <a:lvl7pPr marL="12529182" algn="l" defTabSz="2088197" rtl="0" eaLnBrk="1" latinLnBrk="0" hangingPunct="1">
            <a:defRPr sz="8200" kern="1200">
              <a:solidFill>
                <a:schemeClr val="tx1"/>
              </a:solidFill>
              <a:latin typeface="+mn-lt"/>
              <a:ea typeface="+mn-ea"/>
              <a:cs typeface="+mn-cs"/>
            </a:defRPr>
          </a:lvl7pPr>
          <a:lvl8pPr marL="14617379" algn="l" defTabSz="2088197" rtl="0" eaLnBrk="1" latinLnBrk="0" hangingPunct="1">
            <a:defRPr sz="8200" kern="1200">
              <a:solidFill>
                <a:schemeClr val="tx1"/>
              </a:solidFill>
              <a:latin typeface="+mn-lt"/>
              <a:ea typeface="+mn-ea"/>
              <a:cs typeface="+mn-cs"/>
            </a:defRPr>
          </a:lvl8pPr>
          <a:lvl9pPr marL="16705576" algn="l" defTabSz="2088197" rtl="0" eaLnBrk="1" latinLnBrk="0" hangingPunct="1">
            <a:defRPr sz="8200" kern="1200">
              <a:solidFill>
                <a:schemeClr val="tx1"/>
              </a:solidFill>
              <a:latin typeface="+mn-lt"/>
              <a:ea typeface="+mn-ea"/>
              <a:cs typeface="+mn-cs"/>
            </a:defRPr>
          </a:lvl9pPr>
        </a:lstStyle>
        <a:p xmlns:a="http://schemas.openxmlformats.org/drawingml/2006/main">
          <a:pPr algn="ctr"/>
          <a:r>
            <a:rPr lang="de-DE" sz="1600" dirty="0" smtClean="0"/>
            <a:t>a*</a:t>
          </a:r>
          <a:endParaRPr lang="de-DE" sz="1600" dirty="0"/>
        </a:p>
      </cdr:txBody>
    </cdr:sp>
  </cdr:relSizeAnchor>
  <cdr:relSizeAnchor xmlns:cdr="http://schemas.openxmlformats.org/drawingml/2006/chartDrawing">
    <cdr:from>
      <cdr:x>0.23703</cdr:x>
      <cdr:y>0.55248</cdr:y>
    </cdr:from>
    <cdr:to>
      <cdr:x>0.30168</cdr:x>
      <cdr:y>0.61458</cdr:y>
    </cdr:to>
    <cdr:sp macro="" textlink="">
      <cdr:nvSpPr>
        <cdr:cNvPr id="4" name="Textfeld 47"/>
        <cdr:cNvSpPr txBox="1"/>
      </cdr:nvSpPr>
      <cdr:spPr>
        <a:xfrm xmlns:a="http://schemas.openxmlformats.org/drawingml/2006/main">
          <a:off x="2002809" y="2853812"/>
          <a:ext cx="546255" cy="320773"/>
        </a:xfrm>
        <a:prstGeom xmlns:a="http://schemas.openxmlformats.org/drawingml/2006/main" prst="rect">
          <a:avLst/>
        </a:prstGeom>
        <a:noFill xmlns:a="http://schemas.openxmlformats.org/drawingml/2006/main"/>
        <a:ln xmlns:a="http://schemas.openxmlformats.org/drawingml/2006/main">
          <a:noFill/>
        </a:ln>
      </cdr:spPr>
      <cdr:txBody>
        <a:bodyPr xmlns:a="http://schemas.openxmlformats.org/drawingml/2006/main" wrap="square" rtlCol="0">
          <a:spAutoFit/>
        </a:bodyPr>
        <a:lstStyle xmlns:a="http://schemas.openxmlformats.org/drawingml/2006/main">
          <a:defPPr>
            <a:defRPr lang="de-DE"/>
          </a:defPPr>
          <a:lvl1pPr marL="0" algn="l" defTabSz="2088197" rtl="0" eaLnBrk="1" latinLnBrk="0" hangingPunct="1">
            <a:defRPr sz="8200" kern="1200">
              <a:solidFill>
                <a:schemeClr val="tx1"/>
              </a:solidFill>
              <a:latin typeface="+mn-lt"/>
              <a:ea typeface="+mn-ea"/>
              <a:cs typeface="+mn-cs"/>
            </a:defRPr>
          </a:lvl1pPr>
          <a:lvl2pPr marL="2088197" algn="l" defTabSz="2088197" rtl="0" eaLnBrk="1" latinLnBrk="0" hangingPunct="1">
            <a:defRPr sz="8200" kern="1200">
              <a:solidFill>
                <a:schemeClr val="tx1"/>
              </a:solidFill>
              <a:latin typeface="+mn-lt"/>
              <a:ea typeface="+mn-ea"/>
              <a:cs typeface="+mn-cs"/>
            </a:defRPr>
          </a:lvl2pPr>
          <a:lvl3pPr marL="4176394" algn="l" defTabSz="2088197" rtl="0" eaLnBrk="1" latinLnBrk="0" hangingPunct="1">
            <a:defRPr sz="8200" kern="1200">
              <a:solidFill>
                <a:schemeClr val="tx1"/>
              </a:solidFill>
              <a:latin typeface="+mn-lt"/>
              <a:ea typeface="+mn-ea"/>
              <a:cs typeface="+mn-cs"/>
            </a:defRPr>
          </a:lvl3pPr>
          <a:lvl4pPr marL="6264591" algn="l" defTabSz="2088197" rtl="0" eaLnBrk="1" latinLnBrk="0" hangingPunct="1">
            <a:defRPr sz="8200" kern="1200">
              <a:solidFill>
                <a:schemeClr val="tx1"/>
              </a:solidFill>
              <a:latin typeface="+mn-lt"/>
              <a:ea typeface="+mn-ea"/>
              <a:cs typeface="+mn-cs"/>
            </a:defRPr>
          </a:lvl4pPr>
          <a:lvl5pPr marL="8352788" algn="l" defTabSz="2088197" rtl="0" eaLnBrk="1" latinLnBrk="0" hangingPunct="1">
            <a:defRPr sz="8200" kern="1200">
              <a:solidFill>
                <a:schemeClr val="tx1"/>
              </a:solidFill>
              <a:latin typeface="+mn-lt"/>
              <a:ea typeface="+mn-ea"/>
              <a:cs typeface="+mn-cs"/>
            </a:defRPr>
          </a:lvl5pPr>
          <a:lvl6pPr marL="10440985" algn="l" defTabSz="2088197" rtl="0" eaLnBrk="1" latinLnBrk="0" hangingPunct="1">
            <a:defRPr sz="8200" kern="1200">
              <a:solidFill>
                <a:schemeClr val="tx1"/>
              </a:solidFill>
              <a:latin typeface="+mn-lt"/>
              <a:ea typeface="+mn-ea"/>
              <a:cs typeface="+mn-cs"/>
            </a:defRPr>
          </a:lvl6pPr>
          <a:lvl7pPr marL="12529182" algn="l" defTabSz="2088197" rtl="0" eaLnBrk="1" latinLnBrk="0" hangingPunct="1">
            <a:defRPr sz="8200" kern="1200">
              <a:solidFill>
                <a:schemeClr val="tx1"/>
              </a:solidFill>
              <a:latin typeface="+mn-lt"/>
              <a:ea typeface="+mn-ea"/>
              <a:cs typeface="+mn-cs"/>
            </a:defRPr>
          </a:lvl7pPr>
          <a:lvl8pPr marL="14617379" algn="l" defTabSz="2088197" rtl="0" eaLnBrk="1" latinLnBrk="0" hangingPunct="1">
            <a:defRPr sz="8200" kern="1200">
              <a:solidFill>
                <a:schemeClr val="tx1"/>
              </a:solidFill>
              <a:latin typeface="+mn-lt"/>
              <a:ea typeface="+mn-ea"/>
              <a:cs typeface="+mn-cs"/>
            </a:defRPr>
          </a:lvl8pPr>
          <a:lvl9pPr marL="16705576" algn="l" defTabSz="2088197" rtl="0" eaLnBrk="1" latinLnBrk="0" hangingPunct="1">
            <a:defRPr sz="8200" kern="1200">
              <a:solidFill>
                <a:schemeClr val="tx1"/>
              </a:solidFill>
              <a:latin typeface="+mn-lt"/>
              <a:ea typeface="+mn-ea"/>
              <a:cs typeface="+mn-cs"/>
            </a:defRPr>
          </a:lvl9pPr>
        </a:lstStyle>
        <a:p xmlns:a="http://schemas.openxmlformats.org/drawingml/2006/main">
          <a:pPr algn="ctr"/>
          <a:r>
            <a:rPr lang="de-DE" sz="1600" dirty="0"/>
            <a:t>b</a:t>
          </a:r>
          <a:r>
            <a:rPr lang="de-DE" sz="1600" dirty="0" smtClean="0"/>
            <a:t>*</a:t>
          </a:r>
          <a:endParaRPr lang="de-DE" sz="1600" dirty="0"/>
        </a:p>
      </cdr:txBody>
    </cdr:sp>
  </cdr:relSizeAnchor>
  <cdr:relSizeAnchor xmlns:cdr="http://schemas.openxmlformats.org/drawingml/2006/chartDrawing">
    <cdr:from>
      <cdr:x>0.35769</cdr:x>
      <cdr:y>0.42893</cdr:y>
    </cdr:from>
    <cdr:to>
      <cdr:x>0.41409</cdr:x>
      <cdr:y>0.49529</cdr:y>
    </cdr:to>
    <cdr:sp macro="" textlink="">
      <cdr:nvSpPr>
        <cdr:cNvPr id="5" name="Textfeld 47"/>
        <cdr:cNvSpPr txBox="1"/>
      </cdr:nvSpPr>
      <cdr:spPr>
        <a:xfrm xmlns:a="http://schemas.openxmlformats.org/drawingml/2006/main">
          <a:off x="3022306" y="2215589"/>
          <a:ext cx="476475" cy="342789"/>
        </a:xfrm>
        <a:prstGeom xmlns:a="http://schemas.openxmlformats.org/drawingml/2006/main" prst="rect">
          <a:avLst/>
        </a:prstGeom>
        <a:noFill xmlns:a="http://schemas.openxmlformats.org/drawingml/2006/main"/>
        <a:ln xmlns:a="http://schemas.openxmlformats.org/drawingml/2006/main">
          <a:noFill/>
        </a:ln>
      </cdr:spPr>
      <cdr:txBody>
        <a:bodyPr xmlns:a="http://schemas.openxmlformats.org/drawingml/2006/main" wrap="square" rtlCol="0">
          <a:spAutoFit/>
        </a:bodyPr>
        <a:lstStyle xmlns:a="http://schemas.openxmlformats.org/drawingml/2006/main">
          <a:defPPr>
            <a:defRPr lang="de-DE"/>
          </a:defPPr>
          <a:lvl1pPr marL="0" algn="l" defTabSz="2088197" rtl="0" eaLnBrk="1" latinLnBrk="0" hangingPunct="1">
            <a:defRPr sz="8200" kern="1200">
              <a:solidFill>
                <a:schemeClr val="tx1"/>
              </a:solidFill>
              <a:latin typeface="+mn-lt"/>
              <a:ea typeface="+mn-ea"/>
              <a:cs typeface="+mn-cs"/>
            </a:defRPr>
          </a:lvl1pPr>
          <a:lvl2pPr marL="2088197" algn="l" defTabSz="2088197" rtl="0" eaLnBrk="1" latinLnBrk="0" hangingPunct="1">
            <a:defRPr sz="8200" kern="1200">
              <a:solidFill>
                <a:schemeClr val="tx1"/>
              </a:solidFill>
              <a:latin typeface="+mn-lt"/>
              <a:ea typeface="+mn-ea"/>
              <a:cs typeface="+mn-cs"/>
            </a:defRPr>
          </a:lvl2pPr>
          <a:lvl3pPr marL="4176394" algn="l" defTabSz="2088197" rtl="0" eaLnBrk="1" latinLnBrk="0" hangingPunct="1">
            <a:defRPr sz="8200" kern="1200">
              <a:solidFill>
                <a:schemeClr val="tx1"/>
              </a:solidFill>
              <a:latin typeface="+mn-lt"/>
              <a:ea typeface="+mn-ea"/>
              <a:cs typeface="+mn-cs"/>
            </a:defRPr>
          </a:lvl3pPr>
          <a:lvl4pPr marL="6264591" algn="l" defTabSz="2088197" rtl="0" eaLnBrk="1" latinLnBrk="0" hangingPunct="1">
            <a:defRPr sz="8200" kern="1200">
              <a:solidFill>
                <a:schemeClr val="tx1"/>
              </a:solidFill>
              <a:latin typeface="+mn-lt"/>
              <a:ea typeface="+mn-ea"/>
              <a:cs typeface="+mn-cs"/>
            </a:defRPr>
          </a:lvl4pPr>
          <a:lvl5pPr marL="8352788" algn="l" defTabSz="2088197" rtl="0" eaLnBrk="1" latinLnBrk="0" hangingPunct="1">
            <a:defRPr sz="8200" kern="1200">
              <a:solidFill>
                <a:schemeClr val="tx1"/>
              </a:solidFill>
              <a:latin typeface="+mn-lt"/>
              <a:ea typeface="+mn-ea"/>
              <a:cs typeface="+mn-cs"/>
            </a:defRPr>
          </a:lvl5pPr>
          <a:lvl6pPr marL="10440985" algn="l" defTabSz="2088197" rtl="0" eaLnBrk="1" latinLnBrk="0" hangingPunct="1">
            <a:defRPr sz="8200" kern="1200">
              <a:solidFill>
                <a:schemeClr val="tx1"/>
              </a:solidFill>
              <a:latin typeface="+mn-lt"/>
              <a:ea typeface="+mn-ea"/>
              <a:cs typeface="+mn-cs"/>
            </a:defRPr>
          </a:lvl6pPr>
          <a:lvl7pPr marL="12529182" algn="l" defTabSz="2088197" rtl="0" eaLnBrk="1" latinLnBrk="0" hangingPunct="1">
            <a:defRPr sz="8200" kern="1200">
              <a:solidFill>
                <a:schemeClr val="tx1"/>
              </a:solidFill>
              <a:latin typeface="+mn-lt"/>
              <a:ea typeface="+mn-ea"/>
              <a:cs typeface="+mn-cs"/>
            </a:defRPr>
          </a:lvl7pPr>
          <a:lvl8pPr marL="14617379" algn="l" defTabSz="2088197" rtl="0" eaLnBrk="1" latinLnBrk="0" hangingPunct="1">
            <a:defRPr sz="8200" kern="1200">
              <a:solidFill>
                <a:schemeClr val="tx1"/>
              </a:solidFill>
              <a:latin typeface="+mn-lt"/>
              <a:ea typeface="+mn-ea"/>
              <a:cs typeface="+mn-cs"/>
            </a:defRPr>
          </a:lvl8pPr>
          <a:lvl9pPr marL="16705576" algn="l" defTabSz="2088197" rtl="0" eaLnBrk="1" latinLnBrk="0" hangingPunct="1">
            <a:defRPr sz="8200" kern="1200">
              <a:solidFill>
                <a:schemeClr val="tx1"/>
              </a:solidFill>
              <a:latin typeface="+mn-lt"/>
              <a:ea typeface="+mn-ea"/>
              <a:cs typeface="+mn-cs"/>
            </a:defRPr>
          </a:lvl9pPr>
        </a:lstStyle>
        <a:p xmlns:a="http://schemas.openxmlformats.org/drawingml/2006/main">
          <a:pPr algn="ctr"/>
          <a:r>
            <a:rPr lang="de-DE" sz="1600" dirty="0"/>
            <a:t>c</a:t>
          </a:r>
          <a:r>
            <a:rPr lang="de-DE" sz="1600" dirty="0" smtClean="0"/>
            <a:t>*</a:t>
          </a:r>
          <a:endParaRPr lang="de-DE" sz="1600" dirty="0"/>
        </a:p>
      </cdr:txBody>
    </cdr:sp>
  </cdr:relSizeAnchor>
  <cdr:relSizeAnchor xmlns:cdr="http://schemas.openxmlformats.org/drawingml/2006/chartDrawing">
    <cdr:from>
      <cdr:x>0.42154</cdr:x>
      <cdr:y>0.21518</cdr:y>
    </cdr:from>
    <cdr:to>
      <cdr:x>0.47705</cdr:x>
      <cdr:y>0.28155</cdr:y>
    </cdr:to>
    <cdr:sp macro="" textlink="">
      <cdr:nvSpPr>
        <cdr:cNvPr id="6" name="Textfeld 47"/>
        <cdr:cNvSpPr txBox="1"/>
      </cdr:nvSpPr>
      <cdr:spPr>
        <a:xfrm xmlns:a="http://schemas.openxmlformats.org/drawingml/2006/main">
          <a:off x="3479185" y="1097785"/>
          <a:ext cx="458189" cy="338554"/>
        </a:xfrm>
        <a:prstGeom xmlns:a="http://schemas.openxmlformats.org/drawingml/2006/main" prst="rect">
          <a:avLst/>
        </a:prstGeom>
        <a:noFill xmlns:a="http://schemas.openxmlformats.org/drawingml/2006/main"/>
        <a:ln xmlns:a="http://schemas.openxmlformats.org/drawingml/2006/main">
          <a:noFill/>
        </a:ln>
      </cdr:spPr>
      <cdr:txBody>
        <a:bodyPr xmlns:a="http://schemas.openxmlformats.org/drawingml/2006/main" wrap="square" rtlCol="0">
          <a:spAutoFit/>
        </a:bodyPr>
        <a:lstStyle xmlns:a="http://schemas.openxmlformats.org/drawingml/2006/main">
          <a:defPPr>
            <a:defRPr lang="de-DE"/>
          </a:defPPr>
          <a:lvl1pPr marL="0" algn="l" defTabSz="2088197" rtl="0" eaLnBrk="1" latinLnBrk="0" hangingPunct="1">
            <a:defRPr sz="8200" kern="1200">
              <a:solidFill>
                <a:schemeClr val="tx1"/>
              </a:solidFill>
              <a:latin typeface="+mn-lt"/>
              <a:ea typeface="+mn-ea"/>
              <a:cs typeface="+mn-cs"/>
            </a:defRPr>
          </a:lvl1pPr>
          <a:lvl2pPr marL="2088197" algn="l" defTabSz="2088197" rtl="0" eaLnBrk="1" latinLnBrk="0" hangingPunct="1">
            <a:defRPr sz="8200" kern="1200">
              <a:solidFill>
                <a:schemeClr val="tx1"/>
              </a:solidFill>
              <a:latin typeface="+mn-lt"/>
              <a:ea typeface="+mn-ea"/>
              <a:cs typeface="+mn-cs"/>
            </a:defRPr>
          </a:lvl2pPr>
          <a:lvl3pPr marL="4176394" algn="l" defTabSz="2088197" rtl="0" eaLnBrk="1" latinLnBrk="0" hangingPunct="1">
            <a:defRPr sz="8200" kern="1200">
              <a:solidFill>
                <a:schemeClr val="tx1"/>
              </a:solidFill>
              <a:latin typeface="+mn-lt"/>
              <a:ea typeface="+mn-ea"/>
              <a:cs typeface="+mn-cs"/>
            </a:defRPr>
          </a:lvl3pPr>
          <a:lvl4pPr marL="6264591" algn="l" defTabSz="2088197" rtl="0" eaLnBrk="1" latinLnBrk="0" hangingPunct="1">
            <a:defRPr sz="8200" kern="1200">
              <a:solidFill>
                <a:schemeClr val="tx1"/>
              </a:solidFill>
              <a:latin typeface="+mn-lt"/>
              <a:ea typeface="+mn-ea"/>
              <a:cs typeface="+mn-cs"/>
            </a:defRPr>
          </a:lvl4pPr>
          <a:lvl5pPr marL="8352788" algn="l" defTabSz="2088197" rtl="0" eaLnBrk="1" latinLnBrk="0" hangingPunct="1">
            <a:defRPr sz="8200" kern="1200">
              <a:solidFill>
                <a:schemeClr val="tx1"/>
              </a:solidFill>
              <a:latin typeface="+mn-lt"/>
              <a:ea typeface="+mn-ea"/>
              <a:cs typeface="+mn-cs"/>
            </a:defRPr>
          </a:lvl5pPr>
          <a:lvl6pPr marL="10440985" algn="l" defTabSz="2088197" rtl="0" eaLnBrk="1" latinLnBrk="0" hangingPunct="1">
            <a:defRPr sz="8200" kern="1200">
              <a:solidFill>
                <a:schemeClr val="tx1"/>
              </a:solidFill>
              <a:latin typeface="+mn-lt"/>
              <a:ea typeface="+mn-ea"/>
              <a:cs typeface="+mn-cs"/>
            </a:defRPr>
          </a:lvl6pPr>
          <a:lvl7pPr marL="12529182" algn="l" defTabSz="2088197" rtl="0" eaLnBrk="1" latinLnBrk="0" hangingPunct="1">
            <a:defRPr sz="8200" kern="1200">
              <a:solidFill>
                <a:schemeClr val="tx1"/>
              </a:solidFill>
              <a:latin typeface="+mn-lt"/>
              <a:ea typeface="+mn-ea"/>
              <a:cs typeface="+mn-cs"/>
            </a:defRPr>
          </a:lvl7pPr>
          <a:lvl8pPr marL="14617379" algn="l" defTabSz="2088197" rtl="0" eaLnBrk="1" latinLnBrk="0" hangingPunct="1">
            <a:defRPr sz="8200" kern="1200">
              <a:solidFill>
                <a:schemeClr val="tx1"/>
              </a:solidFill>
              <a:latin typeface="+mn-lt"/>
              <a:ea typeface="+mn-ea"/>
              <a:cs typeface="+mn-cs"/>
            </a:defRPr>
          </a:lvl8pPr>
          <a:lvl9pPr marL="16705576" algn="l" defTabSz="2088197" rtl="0" eaLnBrk="1" latinLnBrk="0" hangingPunct="1">
            <a:defRPr sz="8200" kern="1200">
              <a:solidFill>
                <a:schemeClr val="tx1"/>
              </a:solidFill>
              <a:latin typeface="+mn-lt"/>
              <a:ea typeface="+mn-ea"/>
              <a:cs typeface="+mn-cs"/>
            </a:defRPr>
          </a:lvl9pPr>
        </a:lstStyle>
        <a:p xmlns:a="http://schemas.openxmlformats.org/drawingml/2006/main">
          <a:pPr algn="ctr"/>
          <a:r>
            <a:rPr lang="de-DE" sz="1600" dirty="0"/>
            <a:t>d</a:t>
          </a:r>
          <a:r>
            <a:rPr lang="de-DE" sz="1600" dirty="0" smtClean="0"/>
            <a:t>*</a:t>
          </a:r>
          <a:endParaRPr lang="de-DE" sz="1600" dirty="0"/>
        </a:p>
      </cdr:txBody>
    </cdr:sp>
  </cdr:relSizeAnchor>
  <cdr:relSizeAnchor xmlns:cdr="http://schemas.openxmlformats.org/drawingml/2006/chartDrawing">
    <cdr:from>
      <cdr:x>0.53441</cdr:x>
      <cdr:y>0.49992</cdr:y>
    </cdr:from>
    <cdr:to>
      <cdr:x>0.59906</cdr:x>
      <cdr:y>0.56202</cdr:y>
    </cdr:to>
    <cdr:sp macro="" textlink="">
      <cdr:nvSpPr>
        <cdr:cNvPr id="7" name="Textfeld 47"/>
        <cdr:cNvSpPr txBox="1"/>
      </cdr:nvSpPr>
      <cdr:spPr>
        <a:xfrm xmlns:a="http://schemas.openxmlformats.org/drawingml/2006/main">
          <a:off x="4515445" y="2582282"/>
          <a:ext cx="546255" cy="320773"/>
        </a:xfrm>
        <a:prstGeom xmlns:a="http://schemas.openxmlformats.org/drawingml/2006/main" prst="rect">
          <a:avLst/>
        </a:prstGeom>
        <a:noFill xmlns:a="http://schemas.openxmlformats.org/drawingml/2006/main"/>
        <a:ln xmlns:a="http://schemas.openxmlformats.org/drawingml/2006/main">
          <a:noFill/>
        </a:ln>
      </cdr:spPr>
      <cdr:txBody>
        <a:bodyPr xmlns:a="http://schemas.openxmlformats.org/drawingml/2006/main" wrap="square" rtlCol="0">
          <a:spAutoFit/>
        </a:bodyPr>
        <a:lstStyle xmlns:a="http://schemas.openxmlformats.org/drawingml/2006/main">
          <a:defPPr>
            <a:defRPr lang="de-DE"/>
          </a:defPPr>
          <a:lvl1pPr marL="0" algn="l" defTabSz="2088197" rtl="0" eaLnBrk="1" latinLnBrk="0" hangingPunct="1">
            <a:defRPr sz="8200" kern="1200">
              <a:solidFill>
                <a:schemeClr val="tx1"/>
              </a:solidFill>
              <a:latin typeface="+mn-lt"/>
              <a:ea typeface="+mn-ea"/>
              <a:cs typeface="+mn-cs"/>
            </a:defRPr>
          </a:lvl1pPr>
          <a:lvl2pPr marL="2088197" algn="l" defTabSz="2088197" rtl="0" eaLnBrk="1" latinLnBrk="0" hangingPunct="1">
            <a:defRPr sz="8200" kern="1200">
              <a:solidFill>
                <a:schemeClr val="tx1"/>
              </a:solidFill>
              <a:latin typeface="+mn-lt"/>
              <a:ea typeface="+mn-ea"/>
              <a:cs typeface="+mn-cs"/>
            </a:defRPr>
          </a:lvl2pPr>
          <a:lvl3pPr marL="4176394" algn="l" defTabSz="2088197" rtl="0" eaLnBrk="1" latinLnBrk="0" hangingPunct="1">
            <a:defRPr sz="8200" kern="1200">
              <a:solidFill>
                <a:schemeClr val="tx1"/>
              </a:solidFill>
              <a:latin typeface="+mn-lt"/>
              <a:ea typeface="+mn-ea"/>
              <a:cs typeface="+mn-cs"/>
            </a:defRPr>
          </a:lvl3pPr>
          <a:lvl4pPr marL="6264591" algn="l" defTabSz="2088197" rtl="0" eaLnBrk="1" latinLnBrk="0" hangingPunct="1">
            <a:defRPr sz="8200" kern="1200">
              <a:solidFill>
                <a:schemeClr val="tx1"/>
              </a:solidFill>
              <a:latin typeface="+mn-lt"/>
              <a:ea typeface="+mn-ea"/>
              <a:cs typeface="+mn-cs"/>
            </a:defRPr>
          </a:lvl4pPr>
          <a:lvl5pPr marL="8352788" algn="l" defTabSz="2088197" rtl="0" eaLnBrk="1" latinLnBrk="0" hangingPunct="1">
            <a:defRPr sz="8200" kern="1200">
              <a:solidFill>
                <a:schemeClr val="tx1"/>
              </a:solidFill>
              <a:latin typeface="+mn-lt"/>
              <a:ea typeface="+mn-ea"/>
              <a:cs typeface="+mn-cs"/>
            </a:defRPr>
          </a:lvl5pPr>
          <a:lvl6pPr marL="10440985" algn="l" defTabSz="2088197" rtl="0" eaLnBrk="1" latinLnBrk="0" hangingPunct="1">
            <a:defRPr sz="8200" kern="1200">
              <a:solidFill>
                <a:schemeClr val="tx1"/>
              </a:solidFill>
              <a:latin typeface="+mn-lt"/>
              <a:ea typeface="+mn-ea"/>
              <a:cs typeface="+mn-cs"/>
            </a:defRPr>
          </a:lvl6pPr>
          <a:lvl7pPr marL="12529182" algn="l" defTabSz="2088197" rtl="0" eaLnBrk="1" latinLnBrk="0" hangingPunct="1">
            <a:defRPr sz="8200" kern="1200">
              <a:solidFill>
                <a:schemeClr val="tx1"/>
              </a:solidFill>
              <a:latin typeface="+mn-lt"/>
              <a:ea typeface="+mn-ea"/>
              <a:cs typeface="+mn-cs"/>
            </a:defRPr>
          </a:lvl7pPr>
          <a:lvl8pPr marL="14617379" algn="l" defTabSz="2088197" rtl="0" eaLnBrk="1" latinLnBrk="0" hangingPunct="1">
            <a:defRPr sz="8200" kern="1200">
              <a:solidFill>
                <a:schemeClr val="tx1"/>
              </a:solidFill>
              <a:latin typeface="+mn-lt"/>
              <a:ea typeface="+mn-ea"/>
              <a:cs typeface="+mn-cs"/>
            </a:defRPr>
          </a:lvl8pPr>
          <a:lvl9pPr marL="16705576" algn="l" defTabSz="2088197" rtl="0" eaLnBrk="1" latinLnBrk="0" hangingPunct="1">
            <a:defRPr sz="8200" kern="1200">
              <a:solidFill>
                <a:schemeClr val="tx1"/>
              </a:solidFill>
              <a:latin typeface="+mn-lt"/>
              <a:ea typeface="+mn-ea"/>
              <a:cs typeface="+mn-cs"/>
            </a:defRPr>
          </a:lvl9pPr>
        </a:lstStyle>
        <a:p xmlns:a="http://schemas.openxmlformats.org/drawingml/2006/main">
          <a:pPr algn="ctr"/>
          <a:r>
            <a:rPr lang="de-DE" sz="1600" dirty="0"/>
            <a:t>e</a:t>
          </a:r>
          <a:r>
            <a:rPr lang="de-DE" sz="1600" dirty="0" smtClean="0"/>
            <a:t>*</a:t>
          </a:r>
          <a:endParaRPr lang="de-DE" sz="1600" dirty="0"/>
        </a:p>
      </cdr:txBody>
    </cdr:sp>
  </cdr:relSizeAnchor>
  <cdr:relSizeAnchor xmlns:cdr="http://schemas.openxmlformats.org/drawingml/2006/chartDrawing">
    <cdr:from>
      <cdr:x>0.57403</cdr:x>
      <cdr:y>0.4165</cdr:y>
    </cdr:from>
    <cdr:to>
      <cdr:x>0.6543</cdr:x>
      <cdr:y>0.48204</cdr:y>
    </cdr:to>
    <cdr:sp macro="" textlink="">
      <cdr:nvSpPr>
        <cdr:cNvPr id="8" name="Textfeld 47"/>
        <cdr:cNvSpPr txBox="1"/>
      </cdr:nvSpPr>
      <cdr:spPr>
        <a:xfrm xmlns:a="http://schemas.openxmlformats.org/drawingml/2006/main">
          <a:off x="4850254" y="2151396"/>
          <a:ext cx="678206" cy="338554"/>
        </a:xfrm>
        <a:prstGeom xmlns:a="http://schemas.openxmlformats.org/drawingml/2006/main" prst="rect">
          <a:avLst/>
        </a:prstGeom>
        <a:noFill xmlns:a="http://schemas.openxmlformats.org/drawingml/2006/main"/>
        <a:ln xmlns:a="http://schemas.openxmlformats.org/drawingml/2006/main">
          <a:noFill/>
        </a:ln>
      </cdr:spPr>
      <cdr:txBody>
        <a:bodyPr xmlns:a="http://schemas.openxmlformats.org/drawingml/2006/main" wrap="square" rtlCol="0">
          <a:spAutoFit/>
        </a:bodyPr>
        <a:lstStyle xmlns:a="http://schemas.openxmlformats.org/drawingml/2006/main">
          <a:defPPr>
            <a:defRPr lang="de-DE"/>
          </a:defPPr>
          <a:lvl1pPr marL="0" algn="l" defTabSz="2088197" rtl="0" eaLnBrk="1" latinLnBrk="0" hangingPunct="1">
            <a:defRPr sz="8200" kern="1200">
              <a:solidFill>
                <a:schemeClr val="tx1"/>
              </a:solidFill>
              <a:latin typeface="+mn-lt"/>
              <a:ea typeface="+mn-ea"/>
              <a:cs typeface="+mn-cs"/>
            </a:defRPr>
          </a:lvl1pPr>
          <a:lvl2pPr marL="2088197" algn="l" defTabSz="2088197" rtl="0" eaLnBrk="1" latinLnBrk="0" hangingPunct="1">
            <a:defRPr sz="8200" kern="1200">
              <a:solidFill>
                <a:schemeClr val="tx1"/>
              </a:solidFill>
              <a:latin typeface="+mn-lt"/>
              <a:ea typeface="+mn-ea"/>
              <a:cs typeface="+mn-cs"/>
            </a:defRPr>
          </a:lvl2pPr>
          <a:lvl3pPr marL="4176394" algn="l" defTabSz="2088197" rtl="0" eaLnBrk="1" latinLnBrk="0" hangingPunct="1">
            <a:defRPr sz="8200" kern="1200">
              <a:solidFill>
                <a:schemeClr val="tx1"/>
              </a:solidFill>
              <a:latin typeface="+mn-lt"/>
              <a:ea typeface="+mn-ea"/>
              <a:cs typeface="+mn-cs"/>
            </a:defRPr>
          </a:lvl3pPr>
          <a:lvl4pPr marL="6264591" algn="l" defTabSz="2088197" rtl="0" eaLnBrk="1" latinLnBrk="0" hangingPunct="1">
            <a:defRPr sz="8200" kern="1200">
              <a:solidFill>
                <a:schemeClr val="tx1"/>
              </a:solidFill>
              <a:latin typeface="+mn-lt"/>
              <a:ea typeface="+mn-ea"/>
              <a:cs typeface="+mn-cs"/>
            </a:defRPr>
          </a:lvl4pPr>
          <a:lvl5pPr marL="8352788" algn="l" defTabSz="2088197" rtl="0" eaLnBrk="1" latinLnBrk="0" hangingPunct="1">
            <a:defRPr sz="8200" kern="1200">
              <a:solidFill>
                <a:schemeClr val="tx1"/>
              </a:solidFill>
              <a:latin typeface="+mn-lt"/>
              <a:ea typeface="+mn-ea"/>
              <a:cs typeface="+mn-cs"/>
            </a:defRPr>
          </a:lvl5pPr>
          <a:lvl6pPr marL="10440985" algn="l" defTabSz="2088197" rtl="0" eaLnBrk="1" latinLnBrk="0" hangingPunct="1">
            <a:defRPr sz="8200" kern="1200">
              <a:solidFill>
                <a:schemeClr val="tx1"/>
              </a:solidFill>
              <a:latin typeface="+mn-lt"/>
              <a:ea typeface="+mn-ea"/>
              <a:cs typeface="+mn-cs"/>
            </a:defRPr>
          </a:lvl6pPr>
          <a:lvl7pPr marL="12529182" algn="l" defTabSz="2088197" rtl="0" eaLnBrk="1" latinLnBrk="0" hangingPunct="1">
            <a:defRPr sz="8200" kern="1200">
              <a:solidFill>
                <a:schemeClr val="tx1"/>
              </a:solidFill>
              <a:latin typeface="+mn-lt"/>
              <a:ea typeface="+mn-ea"/>
              <a:cs typeface="+mn-cs"/>
            </a:defRPr>
          </a:lvl7pPr>
          <a:lvl8pPr marL="14617379" algn="l" defTabSz="2088197" rtl="0" eaLnBrk="1" latinLnBrk="0" hangingPunct="1">
            <a:defRPr sz="8200" kern="1200">
              <a:solidFill>
                <a:schemeClr val="tx1"/>
              </a:solidFill>
              <a:latin typeface="+mn-lt"/>
              <a:ea typeface="+mn-ea"/>
              <a:cs typeface="+mn-cs"/>
            </a:defRPr>
          </a:lvl8pPr>
          <a:lvl9pPr marL="16705576" algn="l" defTabSz="2088197" rtl="0" eaLnBrk="1" latinLnBrk="0" hangingPunct="1">
            <a:defRPr sz="8200" kern="1200">
              <a:solidFill>
                <a:schemeClr val="tx1"/>
              </a:solidFill>
              <a:latin typeface="+mn-lt"/>
              <a:ea typeface="+mn-ea"/>
              <a:cs typeface="+mn-cs"/>
            </a:defRPr>
          </a:lvl9pPr>
        </a:lstStyle>
        <a:p xmlns:a="http://schemas.openxmlformats.org/drawingml/2006/main">
          <a:pPr algn="ctr"/>
          <a:r>
            <a:rPr lang="de-DE" sz="1600" dirty="0" smtClean="0"/>
            <a:t>c*,f*</a:t>
          </a:r>
          <a:endParaRPr lang="de-DE" sz="1600" dirty="0"/>
        </a:p>
      </cdr:txBody>
    </cdr:sp>
  </cdr:relSizeAnchor>
  <cdr:relSizeAnchor xmlns:cdr="http://schemas.openxmlformats.org/drawingml/2006/chartDrawing">
    <cdr:from>
      <cdr:x>0.70026</cdr:x>
      <cdr:y>0.37975</cdr:y>
    </cdr:from>
    <cdr:to>
      <cdr:x>0.76491</cdr:x>
      <cdr:y>0.4453</cdr:y>
    </cdr:to>
    <cdr:sp macro="" textlink="">
      <cdr:nvSpPr>
        <cdr:cNvPr id="9" name="Textfeld 47"/>
        <cdr:cNvSpPr txBox="1"/>
      </cdr:nvSpPr>
      <cdr:spPr>
        <a:xfrm xmlns:a="http://schemas.openxmlformats.org/drawingml/2006/main">
          <a:off x="5916828" y="1961588"/>
          <a:ext cx="546256" cy="338554"/>
        </a:xfrm>
        <a:prstGeom xmlns:a="http://schemas.openxmlformats.org/drawingml/2006/main" prst="rect">
          <a:avLst/>
        </a:prstGeom>
        <a:noFill xmlns:a="http://schemas.openxmlformats.org/drawingml/2006/main"/>
        <a:ln xmlns:a="http://schemas.openxmlformats.org/drawingml/2006/main">
          <a:noFill/>
        </a:ln>
      </cdr:spPr>
      <cdr:txBody>
        <a:bodyPr xmlns:a="http://schemas.openxmlformats.org/drawingml/2006/main" wrap="square" rtlCol="0">
          <a:spAutoFit/>
        </a:bodyPr>
        <a:lstStyle xmlns:a="http://schemas.openxmlformats.org/drawingml/2006/main">
          <a:defPPr>
            <a:defRPr lang="de-DE"/>
          </a:defPPr>
          <a:lvl1pPr marL="0" algn="l" defTabSz="2088197" rtl="0" eaLnBrk="1" latinLnBrk="0" hangingPunct="1">
            <a:defRPr sz="8200" kern="1200">
              <a:solidFill>
                <a:schemeClr val="tx1"/>
              </a:solidFill>
              <a:latin typeface="+mn-lt"/>
              <a:ea typeface="+mn-ea"/>
              <a:cs typeface="+mn-cs"/>
            </a:defRPr>
          </a:lvl1pPr>
          <a:lvl2pPr marL="2088197" algn="l" defTabSz="2088197" rtl="0" eaLnBrk="1" latinLnBrk="0" hangingPunct="1">
            <a:defRPr sz="8200" kern="1200">
              <a:solidFill>
                <a:schemeClr val="tx1"/>
              </a:solidFill>
              <a:latin typeface="+mn-lt"/>
              <a:ea typeface="+mn-ea"/>
              <a:cs typeface="+mn-cs"/>
            </a:defRPr>
          </a:lvl2pPr>
          <a:lvl3pPr marL="4176394" algn="l" defTabSz="2088197" rtl="0" eaLnBrk="1" latinLnBrk="0" hangingPunct="1">
            <a:defRPr sz="8200" kern="1200">
              <a:solidFill>
                <a:schemeClr val="tx1"/>
              </a:solidFill>
              <a:latin typeface="+mn-lt"/>
              <a:ea typeface="+mn-ea"/>
              <a:cs typeface="+mn-cs"/>
            </a:defRPr>
          </a:lvl3pPr>
          <a:lvl4pPr marL="6264591" algn="l" defTabSz="2088197" rtl="0" eaLnBrk="1" latinLnBrk="0" hangingPunct="1">
            <a:defRPr sz="8200" kern="1200">
              <a:solidFill>
                <a:schemeClr val="tx1"/>
              </a:solidFill>
              <a:latin typeface="+mn-lt"/>
              <a:ea typeface="+mn-ea"/>
              <a:cs typeface="+mn-cs"/>
            </a:defRPr>
          </a:lvl4pPr>
          <a:lvl5pPr marL="8352788" algn="l" defTabSz="2088197" rtl="0" eaLnBrk="1" latinLnBrk="0" hangingPunct="1">
            <a:defRPr sz="8200" kern="1200">
              <a:solidFill>
                <a:schemeClr val="tx1"/>
              </a:solidFill>
              <a:latin typeface="+mn-lt"/>
              <a:ea typeface="+mn-ea"/>
              <a:cs typeface="+mn-cs"/>
            </a:defRPr>
          </a:lvl5pPr>
          <a:lvl6pPr marL="10440985" algn="l" defTabSz="2088197" rtl="0" eaLnBrk="1" latinLnBrk="0" hangingPunct="1">
            <a:defRPr sz="8200" kern="1200">
              <a:solidFill>
                <a:schemeClr val="tx1"/>
              </a:solidFill>
              <a:latin typeface="+mn-lt"/>
              <a:ea typeface="+mn-ea"/>
              <a:cs typeface="+mn-cs"/>
            </a:defRPr>
          </a:lvl6pPr>
          <a:lvl7pPr marL="12529182" algn="l" defTabSz="2088197" rtl="0" eaLnBrk="1" latinLnBrk="0" hangingPunct="1">
            <a:defRPr sz="8200" kern="1200">
              <a:solidFill>
                <a:schemeClr val="tx1"/>
              </a:solidFill>
              <a:latin typeface="+mn-lt"/>
              <a:ea typeface="+mn-ea"/>
              <a:cs typeface="+mn-cs"/>
            </a:defRPr>
          </a:lvl7pPr>
          <a:lvl8pPr marL="14617379" algn="l" defTabSz="2088197" rtl="0" eaLnBrk="1" latinLnBrk="0" hangingPunct="1">
            <a:defRPr sz="8200" kern="1200">
              <a:solidFill>
                <a:schemeClr val="tx1"/>
              </a:solidFill>
              <a:latin typeface="+mn-lt"/>
              <a:ea typeface="+mn-ea"/>
              <a:cs typeface="+mn-cs"/>
            </a:defRPr>
          </a:lvl8pPr>
          <a:lvl9pPr marL="16705576" algn="l" defTabSz="2088197" rtl="0" eaLnBrk="1" latinLnBrk="0" hangingPunct="1">
            <a:defRPr sz="8200" kern="1200">
              <a:solidFill>
                <a:schemeClr val="tx1"/>
              </a:solidFill>
              <a:latin typeface="+mn-lt"/>
              <a:ea typeface="+mn-ea"/>
              <a:cs typeface="+mn-cs"/>
            </a:defRPr>
          </a:lvl9pPr>
        </a:lstStyle>
        <a:p xmlns:a="http://schemas.openxmlformats.org/drawingml/2006/main">
          <a:pPr algn="ctr"/>
          <a:r>
            <a:rPr lang="de-DE" sz="1600" dirty="0"/>
            <a:t>g</a:t>
          </a:r>
          <a:r>
            <a:rPr lang="de-DE" sz="1600" dirty="0" smtClean="0"/>
            <a:t>*</a:t>
          </a:r>
          <a:endParaRPr lang="de-DE" sz="1600" dirty="0"/>
        </a:p>
      </cdr:txBody>
    </cdr:sp>
  </cdr:relSizeAnchor>
  <cdr:relSizeAnchor xmlns:cdr="http://schemas.openxmlformats.org/drawingml/2006/chartDrawing">
    <cdr:from>
      <cdr:x>0.74802</cdr:x>
      <cdr:y>0.19189</cdr:y>
    </cdr:from>
    <cdr:to>
      <cdr:x>0.82831</cdr:x>
      <cdr:y>0.25743</cdr:y>
    </cdr:to>
    <cdr:sp macro="" textlink="">
      <cdr:nvSpPr>
        <cdr:cNvPr id="10" name="Textfeld 47"/>
        <cdr:cNvSpPr txBox="1"/>
      </cdr:nvSpPr>
      <cdr:spPr>
        <a:xfrm xmlns:a="http://schemas.openxmlformats.org/drawingml/2006/main">
          <a:off x="6320331" y="991180"/>
          <a:ext cx="678453" cy="338554"/>
        </a:xfrm>
        <a:prstGeom xmlns:a="http://schemas.openxmlformats.org/drawingml/2006/main" prst="rect">
          <a:avLst/>
        </a:prstGeom>
        <a:noFill xmlns:a="http://schemas.openxmlformats.org/drawingml/2006/main"/>
        <a:ln xmlns:a="http://schemas.openxmlformats.org/drawingml/2006/main">
          <a:noFill/>
        </a:ln>
      </cdr:spPr>
      <cdr:txBody>
        <a:bodyPr xmlns:a="http://schemas.openxmlformats.org/drawingml/2006/main" wrap="square" rtlCol="0">
          <a:spAutoFit/>
        </a:bodyPr>
        <a:lstStyle xmlns:a="http://schemas.openxmlformats.org/drawingml/2006/main">
          <a:defPPr>
            <a:defRPr lang="de-DE"/>
          </a:defPPr>
          <a:lvl1pPr marL="0" algn="l" defTabSz="2088197" rtl="0" eaLnBrk="1" latinLnBrk="0" hangingPunct="1">
            <a:defRPr sz="8200" kern="1200">
              <a:solidFill>
                <a:schemeClr val="tx1"/>
              </a:solidFill>
              <a:latin typeface="+mn-lt"/>
              <a:ea typeface="+mn-ea"/>
              <a:cs typeface="+mn-cs"/>
            </a:defRPr>
          </a:lvl1pPr>
          <a:lvl2pPr marL="2088197" algn="l" defTabSz="2088197" rtl="0" eaLnBrk="1" latinLnBrk="0" hangingPunct="1">
            <a:defRPr sz="8200" kern="1200">
              <a:solidFill>
                <a:schemeClr val="tx1"/>
              </a:solidFill>
              <a:latin typeface="+mn-lt"/>
              <a:ea typeface="+mn-ea"/>
              <a:cs typeface="+mn-cs"/>
            </a:defRPr>
          </a:lvl2pPr>
          <a:lvl3pPr marL="4176394" algn="l" defTabSz="2088197" rtl="0" eaLnBrk="1" latinLnBrk="0" hangingPunct="1">
            <a:defRPr sz="8200" kern="1200">
              <a:solidFill>
                <a:schemeClr val="tx1"/>
              </a:solidFill>
              <a:latin typeface="+mn-lt"/>
              <a:ea typeface="+mn-ea"/>
              <a:cs typeface="+mn-cs"/>
            </a:defRPr>
          </a:lvl3pPr>
          <a:lvl4pPr marL="6264591" algn="l" defTabSz="2088197" rtl="0" eaLnBrk="1" latinLnBrk="0" hangingPunct="1">
            <a:defRPr sz="8200" kern="1200">
              <a:solidFill>
                <a:schemeClr val="tx1"/>
              </a:solidFill>
              <a:latin typeface="+mn-lt"/>
              <a:ea typeface="+mn-ea"/>
              <a:cs typeface="+mn-cs"/>
            </a:defRPr>
          </a:lvl4pPr>
          <a:lvl5pPr marL="8352788" algn="l" defTabSz="2088197" rtl="0" eaLnBrk="1" latinLnBrk="0" hangingPunct="1">
            <a:defRPr sz="8200" kern="1200">
              <a:solidFill>
                <a:schemeClr val="tx1"/>
              </a:solidFill>
              <a:latin typeface="+mn-lt"/>
              <a:ea typeface="+mn-ea"/>
              <a:cs typeface="+mn-cs"/>
            </a:defRPr>
          </a:lvl5pPr>
          <a:lvl6pPr marL="10440985" algn="l" defTabSz="2088197" rtl="0" eaLnBrk="1" latinLnBrk="0" hangingPunct="1">
            <a:defRPr sz="8200" kern="1200">
              <a:solidFill>
                <a:schemeClr val="tx1"/>
              </a:solidFill>
              <a:latin typeface="+mn-lt"/>
              <a:ea typeface="+mn-ea"/>
              <a:cs typeface="+mn-cs"/>
            </a:defRPr>
          </a:lvl6pPr>
          <a:lvl7pPr marL="12529182" algn="l" defTabSz="2088197" rtl="0" eaLnBrk="1" latinLnBrk="0" hangingPunct="1">
            <a:defRPr sz="8200" kern="1200">
              <a:solidFill>
                <a:schemeClr val="tx1"/>
              </a:solidFill>
              <a:latin typeface="+mn-lt"/>
              <a:ea typeface="+mn-ea"/>
              <a:cs typeface="+mn-cs"/>
            </a:defRPr>
          </a:lvl7pPr>
          <a:lvl8pPr marL="14617379" algn="l" defTabSz="2088197" rtl="0" eaLnBrk="1" latinLnBrk="0" hangingPunct="1">
            <a:defRPr sz="8200" kern="1200">
              <a:solidFill>
                <a:schemeClr val="tx1"/>
              </a:solidFill>
              <a:latin typeface="+mn-lt"/>
              <a:ea typeface="+mn-ea"/>
              <a:cs typeface="+mn-cs"/>
            </a:defRPr>
          </a:lvl8pPr>
          <a:lvl9pPr marL="16705576" algn="l" defTabSz="2088197" rtl="0" eaLnBrk="1" latinLnBrk="0" hangingPunct="1">
            <a:defRPr sz="8200" kern="1200">
              <a:solidFill>
                <a:schemeClr val="tx1"/>
              </a:solidFill>
              <a:latin typeface="+mn-lt"/>
              <a:ea typeface="+mn-ea"/>
              <a:cs typeface="+mn-cs"/>
            </a:defRPr>
          </a:lvl9pPr>
        </a:lstStyle>
        <a:p xmlns:a="http://schemas.openxmlformats.org/drawingml/2006/main">
          <a:pPr algn="ctr"/>
          <a:r>
            <a:rPr lang="de-DE" sz="1600" dirty="0"/>
            <a:t>d</a:t>
          </a:r>
          <a:r>
            <a:rPr lang="de-DE" sz="1600" dirty="0" smtClean="0"/>
            <a:t>*,h*</a:t>
          </a:r>
          <a:endParaRPr lang="de-DE" sz="1600" dirty="0"/>
        </a:p>
      </cdr:txBody>
    </cdr:sp>
  </cdr:relSizeAnchor>
</c:userShapes>
</file>

<file path=ppt/drawings/drawing2.xml><?xml version="1.0" encoding="utf-8"?>
<c:userShapes xmlns:c="http://schemas.openxmlformats.org/drawingml/2006/chart">
  <cdr:relSizeAnchor xmlns:cdr="http://schemas.openxmlformats.org/drawingml/2006/chartDrawing">
    <cdr:from>
      <cdr:x>0.08181</cdr:x>
      <cdr:y>0.60595</cdr:y>
    </cdr:from>
    <cdr:to>
      <cdr:x>0.14705</cdr:x>
      <cdr:y>0.66354</cdr:y>
    </cdr:to>
    <cdr:sp macro="" textlink="">
      <cdr:nvSpPr>
        <cdr:cNvPr id="2" name="Textfeld 47"/>
        <cdr:cNvSpPr txBox="1"/>
      </cdr:nvSpPr>
      <cdr:spPr>
        <a:xfrm xmlns:a="http://schemas.openxmlformats.org/drawingml/2006/main">
          <a:off x="684934" y="3353347"/>
          <a:ext cx="546220" cy="318709"/>
        </a:xfrm>
        <a:prstGeom xmlns:a="http://schemas.openxmlformats.org/drawingml/2006/main" prst="rect">
          <a:avLst/>
        </a:prstGeom>
        <a:noFill xmlns:a="http://schemas.openxmlformats.org/drawingml/2006/main"/>
        <a:ln xmlns:a="http://schemas.openxmlformats.org/drawingml/2006/main">
          <a:noFill/>
        </a:l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dirty="0" smtClean="0">
              <a:latin typeface="Arial" panose="020B0604020202020204" pitchFamily="34" charset="0"/>
              <a:cs typeface="Arial" panose="020B0604020202020204" pitchFamily="34" charset="0"/>
            </a:rPr>
            <a:t>a*</a:t>
          </a:r>
          <a:endParaRPr lang="de-DE"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0.36709</cdr:x>
      <cdr:y>0.37858</cdr:y>
    </cdr:from>
    <cdr:to>
      <cdr:x>0.42142</cdr:x>
      <cdr:y>0.43619</cdr:y>
    </cdr:to>
    <cdr:sp macro="" textlink="">
      <cdr:nvSpPr>
        <cdr:cNvPr id="3" name="Textfeld 47"/>
        <cdr:cNvSpPr txBox="1"/>
      </cdr:nvSpPr>
      <cdr:spPr>
        <a:xfrm xmlns:a="http://schemas.openxmlformats.org/drawingml/2006/main">
          <a:off x="3073459" y="2095076"/>
          <a:ext cx="454876" cy="318814"/>
        </a:xfrm>
        <a:prstGeom xmlns:a="http://schemas.openxmlformats.org/drawingml/2006/main" prst="rect">
          <a:avLst/>
        </a:prstGeom>
        <a:noFill xmlns:a="http://schemas.openxmlformats.org/drawingml/2006/main"/>
        <a:ln xmlns:a="http://schemas.openxmlformats.org/drawingml/2006/main">
          <a:noFill/>
        </a:l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dirty="0" smtClean="0">
              <a:latin typeface="Arial" panose="020B0604020202020204" pitchFamily="34" charset="0"/>
              <a:cs typeface="Arial" panose="020B0604020202020204" pitchFamily="34" charset="0"/>
            </a:rPr>
            <a:t>c*</a:t>
          </a:r>
          <a:endParaRPr lang="de-DE"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0.52096</cdr:x>
      <cdr:y>0.32032</cdr:y>
    </cdr:from>
    <cdr:to>
      <cdr:x>0.5862</cdr:x>
      <cdr:y>0.37792</cdr:y>
    </cdr:to>
    <cdr:sp macro="" textlink="">
      <cdr:nvSpPr>
        <cdr:cNvPr id="4" name="Textfeld 47"/>
        <cdr:cNvSpPr txBox="1"/>
      </cdr:nvSpPr>
      <cdr:spPr>
        <a:xfrm xmlns:a="http://schemas.openxmlformats.org/drawingml/2006/main">
          <a:off x="4361694" y="1772667"/>
          <a:ext cx="546220" cy="318761"/>
        </a:xfrm>
        <a:prstGeom xmlns:a="http://schemas.openxmlformats.org/drawingml/2006/main" prst="rect">
          <a:avLst/>
        </a:prstGeom>
        <a:noFill xmlns:a="http://schemas.openxmlformats.org/drawingml/2006/main"/>
        <a:ln xmlns:a="http://schemas.openxmlformats.org/drawingml/2006/main">
          <a:noFill/>
        </a:l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dirty="0" smtClean="0">
              <a:latin typeface="Arial" panose="020B0604020202020204" pitchFamily="34" charset="0"/>
              <a:cs typeface="Arial" panose="020B0604020202020204" pitchFamily="34" charset="0"/>
            </a:rPr>
            <a:t>d*</a:t>
          </a:r>
          <a:endParaRPr lang="de-DE" sz="16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0.67178</cdr:x>
      <cdr:y>0.4006</cdr:y>
    </cdr:from>
    <cdr:to>
      <cdr:x>0.73702</cdr:x>
      <cdr:y>0.4582</cdr:y>
    </cdr:to>
    <cdr:sp macro="" textlink="">
      <cdr:nvSpPr>
        <cdr:cNvPr id="5" name="Textfeld 47"/>
        <cdr:cNvSpPr txBox="1"/>
      </cdr:nvSpPr>
      <cdr:spPr>
        <a:xfrm xmlns:a="http://schemas.openxmlformats.org/drawingml/2006/main">
          <a:off x="5624422" y="2216945"/>
          <a:ext cx="546220" cy="318762"/>
        </a:xfrm>
        <a:prstGeom xmlns:a="http://schemas.openxmlformats.org/drawingml/2006/main" prst="rect">
          <a:avLst/>
        </a:prstGeom>
        <a:noFill xmlns:a="http://schemas.openxmlformats.org/drawingml/2006/main"/>
        <a:ln xmlns:a="http://schemas.openxmlformats.org/drawingml/2006/main">
          <a:noFill/>
        </a:l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dirty="0" smtClean="0">
              <a:latin typeface="Arial" panose="020B0604020202020204" pitchFamily="34" charset="0"/>
              <a:cs typeface="Arial" panose="020B0604020202020204" pitchFamily="34" charset="0"/>
            </a:rPr>
            <a:t>c*</a:t>
          </a:r>
          <a:endParaRPr lang="de-DE" sz="1600" dirty="0">
            <a:latin typeface="Arial" panose="020B0604020202020204" pitchFamily="34" charset="0"/>
            <a:cs typeface="Arial" panose="020B0604020202020204"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2439" cy="497286"/>
          </a:xfrm>
          <a:prstGeom prst="rect">
            <a:avLst/>
          </a:prstGeom>
        </p:spPr>
        <p:txBody>
          <a:bodyPr vert="horz" lIns="91687" tIns="45843" rIns="91687" bIns="45843" rtlCol="0"/>
          <a:lstStyle>
            <a:lvl1pPr algn="l">
              <a:defRPr sz="1200"/>
            </a:lvl1pPr>
          </a:lstStyle>
          <a:p>
            <a:endParaRPr lang="en-GB"/>
          </a:p>
        </p:txBody>
      </p:sp>
      <p:sp>
        <p:nvSpPr>
          <p:cNvPr id="3" name="Datumsplatzhalter 2"/>
          <p:cNvSpPr>
            <a:spLocks noGrp="1"/>
          </p:cNvSpPr>
          <p:nvPr>
            <p:ph type="dt" sz="quarter" idx="1"/>
          </p:nvPr>
        </p:nvSpPr>
        <p:spPr>
          <a:xfrm>
            <a:off x="3883966" y="0"/>
            <a:ext cx="2972439" cy="497286"/>
          </a:xfrm>
          <a:prstGeom prst="rect">
            <a:avLst/>
          </a:prstGeom>
        </p:spPr>
        <p:txBody>
          <a:bodyPr vert="horz" lIns="91687" tIns="45843" rIns="91687" bIns="45843" rtlCol="0"/>
          <a:lstStyle>
            <a:lvl1pPr algn="r">
              <a:defRPr sz="1200"/>
            </a:lvl1pPr>
          </a:lstStyle>
          <a:p>
            <a:fld id="{C9AAEC5A-4765-48A9-BBA2-840D8744E9FC}" type="datetimeFigureOut">
              <a:rPr lang="en-GB" smtClean="0"/>
              <a:t>05/11/2024</a:t>
            </a:fld>
            <a:endParaRPr lang="en-GB"/>
          </a:p>
        </p:txBody>
      </p:sp>
      <p:sp>
        <p:nvSpPr>
          <p:cNvPr id="4" name="Fußzeilenplatzhalter 3"/>
          <p:cNvSpPr>
            <a:spLocks noGrp="1"/>
          </p:cNvSpPr>
          <p:nvPr>
            <p:ph type="ftr" sz="quarter" idx="2"/>
          </p:nvPr>
        </p:nvSpPr>
        <p:spPr>
          <a:xfrm>
            <a:off x="0" y="9429354"/>
            <a:ext cx="2972439" cy="497285"/>
          </a:xfrm>
          <a:prstGeom prst="rect">
            <a:avLst/>
          </a:prstGeom>
        </p:spPr>
        <p:txBody>
          <a:bodyPr vert="horz" lIns="91687" tIns="45843" rIns="91687" bIns="45843" rtlCol="0" anchor="b"/>
          <a:lstStyle>
            <a:lvl1pPr algn="l">
              <a:defRPr sz="1200"/>
            </a:lvl1pPr>
          </a:lstStyle>
          <a:p>
            <a:endParaRPr lang="en-GB"/>
          </a:p>
        </p:txBody>
      </p:sp>
      <p:sp>
        <p:nvSpPr>
          <p:cNvPr id="5" name="Foliennummernplatzhalter 4"/>
          <p:cNvSpPr>
            <a:spLocks noGrp="1"/>
          </p:cNvSpPr>
          <p:nvPr>
            <p:ph type="sldNum" sz="quarter" idx="3"/>
          </p:nvPr>
        </p:nvSpPr>
        <p:spPr>
          <a:xfrm>
            <a:off x="3883966" y="9429354"/>
            <a:ext cx="2972439" cy="497285"/>
          </a:xfrm>
          <a:prstGeom prst="rect">
            <a:avLst/>
          </a:prstGeom>
        </p:spPr>
        <p:txBody>
          <a:bodyPr vert="horz" lIns="91687" tIns="45843" rIns="91687" bIns="45843" rtlCol="0" anchor="b"/>
          <a:lstStyle>
            <a:lvl1pPr algn="r">
              <a:defRPr sz="1200"/>
            </a:lvl1pPr>
          </a:lstStyle>
          <a:p>
            <a:fld id="{2270404E-8DCC-4B3B-AD30-537F52D32689}" type="slidenum">
              <a:rPr lang="en-GB" smtClean="0"/>
              <a:t>‹Nr.›</a:t>
            </a:fld>
            <a:endParaRPr lang="en-GB"/>
          </a:p>
        </p:txBody>
      </p:sp>
    </p:spTree>
    <p:extLst>
      <p:ext uri="{BB962C8B-B14F-4D97-AF65-F5344CB8AC3E}">
        <p14:creationId xmlns:p14="http://schemas.microsoft.com/office/powerpoint/2010/main" val="28113130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2439" cy="497286"/>
          </a:xfrm>
          <a:prstGeom prst="rect">
            <a:avLst/>
          </a:prstGeom>
        </p:spPr>
        <p:txBody>
          <a:bodyPr vert="horz" lIns="91687" tIns="45843" rIns="91687" bIns="45843" rtlCol="0"/>
          <a:lstStyle>
            <a:lvl1pPr algn="l">
              <a:defRPr sz="1200"/>
            </a:lvl1pPr>
          </a:lstStyle>
          <a:p>
            <a:endParaRPr lang="en-GB"/>
          </a:p>
        </p:txBody>
      </p:sp>
      <p:sp>
        <p:nvSpPr>
          <p:cNvPr id="3" name="Datumsplatzhalter 2"/>
          <p:cNvSpPr>
            <a:spLocks noGrp="1"/>
          </p:cNvSpPr>
          <p:nvPr>
            <p:ph type="dt" idx="1"/>
          </p:nvPr>
        </p:nvSpPr>
        <p:spPr>
          <a:xfrm>
            <a:off x="3883966" y="0"/>
            <a:ext cx="2972439" cy="497286"/>
          </a:xfrm>
          <a:prstGeom prst="rect">
            <a:avLst/>
          </a:prstGeom>
        </p:spPr>
        <p:txBody>
          <a:bodyPr vert="horz" lIns="91687" tIns="45843" rIns="91687" bIns="45843" rtlCol="0"/>
          <a:lstStyle>
            <a:lvl1pPr algn="r">
              <a:defRPr sz="1200"/>
            </a:lvl1pPr>
          </a:lstStyle>
          <a:p>
            <a:fld id="{38E47EF3-A9CD-4607-BF5A-50C3399AF4A8}" type="datetimeFigureOut">
              <a:rPr lang="en-GB" smtClean="0"/>
              <a:t>05/11/2024</a:t>
            </a:fld>
            <a:endParaRPr lang="en-GB"/>
          </a:p>
        </p:txBody>
      </p:sp>
      <p:sp>
        <p:nvSpPr>
          <p:cNvPr id="4" name="Folienbildplatzhalter 3"/>
          <p:cNvSpPr>
            <a:spLocks noGrp="1" noRot="1" noChangeAspect="1"/>
          </p:cNvSpPr>
          <p:nvPr>
            <p:ph type="sldImg" idx="2"/>
          </p:nvPr>
        </p:nvSpPr>
        <p:spPr>
          <a:xfrm>
            <a:off x="2243138" y="1241425"/>
            <a:ext cx="2371725" cy="3349625"/>
          </a:xfrm>
          <a:prstGeom prst="rect">
            <a:avLst/>
          </a:prstGeom>
          <a:noFill/>
          <a:ln w="12700">
            <a:solidFill>
              <a:prstClr val="black"/>
            </a:solidFill>
          </a:ln>
        </p:spPr>
        <p:txBody>
          <a:bodyPr vert="horz" lIns="91687" tIns="45843" rIns="91687" bIns="45843" rtlCol="0" anchor="ctr"/>
          <a:lstStyle/>
          <a:p>
            <a:endParaRPr lang="en-GB"/>
          </a:p>
        </p:txBody>
      </p:sp>
      <p:sp>
        <p:nvSpPr>
          <p:cNvPr id="5" name="Notizenplatzhalter 4"/>
          <p:cNvSpPr>
            <a:spLocks noGrp="1"/>
          </p:cNvSpPr>
          <p:nvPr>
            <p:ph type="body" sz="quarter" idx="3"/>
          </p:nvPr>
        </p:nvSpPr>
        <p:spPr>
          <a:xfrm>
            <a:off x="686439" y="4777434"/>
            <a:ext cx="5485123" cy="3908375"/>
          </a:xfrm>
          <a:prstGeom prst="rect">
            <a:avLst/>
          </a:prstGeom>
        </p:spPr>
        <p:txBody>
          <a:bodyPr vert="horz" lIns="91687" tIns="45843" rIns="91687" bIns="45843" rtlCol="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6" name="Fußzeilenplatzhalter 5"/>
          <p:cNvSpPr>
            <a:spLocks noGrp="1"/>
          </p:cNvSpPr>
          <p:nvPr>
            <p:ph type="ftr" sz="quarter" idx="4"/>
          </p:nvPr>
        </p:nvSpPr>
        <p:spPr>
          <a:xfrm>
            <a:off x="0" y="9429354"/>
            <a:ext cx="2972439" cy="497285"/>
          </a:xfrm>
          <a:prstGeom prst="rect">
            <a:avLst/>
          </a:prstGeom>
        </p:spPr>
        <p:txBody>
          <a:bodyPr vert="horz" lIns="91687" tIns="45843" rIns="91687" bIns="45843" rtlCol="0" anchor="b"/>
          <a:lstStyle>
            <a:lvl1pPr algn="l">
              <a:defRPr sz="1200"/>
            </a:lvl1pPr>
          </a:lstStyle>
          <a:p>
            <a:endParaRPr lang="en-GB"/>
          </a:p>
        </p:txBody>
      </p:sp>
      <p:sp>
        <p:nvSpPr>
          <p:cNvPr id="7" name="Foliennummernplatzhalter 6"/>
          <p:cNvSpPr>
            <a:spLocks noGrp="1"/>
          </p:cNvSpPr>
          <p:nvPr>
            <p:ph type="sldNum" sz="quarter" idx="5"/>
          </p:nvPr>
        </p:nvSpPr>
        <p:spPr>
          <a:xfrm>
            <a:off x="3883966" y="9429354"/>
            <a:ext cx="2972439" cy="497285"/>
          </a:xfrm>
          <a:prstGeom prst="rect">
            <a:avLst/>
          </a:prstGeom>
        </p:spPr>
        <p:txBody>
          <a:bodyPr vert="horz" lIns="91687" tIns="45843" rIns="91687" bIns="45843" rtlCol="0" anchor="b"/>
          <a:lstStyle>
            <a:lvl1pPr algn="r">
              <a:defRPr sz="1200"/>
            </a:lvl1pPr>
          </a:lstStyle>
          <a:p>
            <a:fld id="{C9DF636F-356A-4017-AB77-6E725FEDE558}" type="slidenum">
              <a:rPr lang="en-GB" smtClean="0"/>
              <a:t>‹Nr.›</a:t>
            </a:fld>
            <a:endParaRPr lang="en-GB"/>
          </a:p>
        </p:txBody>
      </p:sp>
    </p:spTree>
    <p:extLst>
      <p:ext uri="{BB962C8B-B14F-4D97-AF65-F5344CB8AC3E}">
        <p14:creationId xmlns:p14="http://schemas.microsoft.com/office/powerpoint/2010/main" val="1382289202"/>
      </p:ext>
    </p:extLst>
  </p:cSld>
  <p:clrMap bg1="lt1" tx1="dk1" bg2="lt2" tx2="dk2" accent1="accent1" accent2="accent2" accent3="accent3" accent4="accent4" accent5="accent5" accent6="accent6" hlink="hlink" folHlink="folHlink"/>
  <p:notesStyle>
    <a:lvl1pPr marL="0" algn="l" defTabSz="679810" rtl="0" eaLnBrk="1" latinLnBrk="0" hangingPunct="1">
      <a:defRPr sz="892" kern="1200">
        <a:solidFill>
          <a:schemeClr val="tx1"/>
        </a:solidFill>
        <a:latin typeface="+mn-lt"/>
        <a:ea typeface="+mn-ea"/>
        <a:cs typeface="+mn-cs"/>
      </a:defRPr>
    </a:lvl1pPr>
    <a:lvl2pPr marL="339905" algn="l" defTabSz="679810" rtl="0" eaLnBrk="1" latinLnBrk="0" hangingPunct="1">
      <a:defRPr sz="892" kern="1200">
        <a:solidFill>
          <a:schemeClr val="tx1"/>
        </a:solidFill>
        <a:latin typeface="+mn-lt"/>
        <a:ea typeface="+mn-ea"/>
        <a:cs typeface="+mn-cs"/>
      </a:defRPr>
    </a:lvl2pPr>
    <a:lvl3pPr marL="679810" algn="l" defTabSz="679810" rtl="0" eaLnBrk="1" latinLnBrk="0" hangingPunct="1">
      <a:defRPr sz="892" kern="1200">
        <a:solidFill>
          <a:schemeClr val="tx1"/>
        </a:solidFill>
        <a:latin typeface="+mn-lt"/>
        <a:ea typeface="+mn-ea"/>
        <a:cs typeface="+mn-cs"/>
      </a:defRPr>
    </a:lvl3pPr>
    <a:lvl4pPr marL="1019717" algn="l" defTabSz="679810" rtl="0" eaLnBrk="1" latinLnBrk="0" hangingPunct="1">
      <a:defRPr sz="892" kern="1200">
        <a:solidFill>
          <a:schemeClr val="tx1"/>
        </a:solidFill>
        <a:latin typeface="+mn-lt"/>
        <a:ea typeface="+mn-ea"/>
        <a:cs typeface="+mn-cs"/>
      </a:defRPr>
    </a:lvl4pPr>
    <a:lvl5pPr marL="1359622" algn="l" defTabSz="679810" rtl="0" eaLnBrk="1" latinLnBrk="0" hangingPunct="1">
      <a:defRPr sz="892" kern="1200">
        <a:solidFill>
          <a:schemeClr val="tx1"/>
        </a:solidFill>
        <a:latin typeface="+mn-lt"/>
        <a:ea typeface="+mn-ea"/>
        <a:cs typeface="+mn-cs"/>
      </a:defRPr>
    </a:lvl5pPr>
    <a:lvl6pPr marL="1699527" algn="l" defTabSz="679810" rtl="0" eaLnBrk="1" latinLnBrk="0" hangingPunct="1">
      <a:defRPr sz="892" kern="1200">
        <a:solidFill>
          <a:schemeClr val="tx1"/>
        </a:solidFill>
        <a:latin typeface="+mn-lt"/>
        <a:ea typeface="+mn-ea"/>
        <a:cs typeface="+mn-cs"/>
      </a:defRPr>
    </a:lvl6pPr>
    <a:lvl7pPr marL="2039432" algn="l" defTabSz="679810" rtl="0" eaLnBrk="1" latinLnBrk="0" hangingPunct="1">
      <a:defRPr sz="892" kern="1200">
        <a:solidFill>
          <a:schemeClr val="tx1"/>
        </a:solidFill>
        <a:latin typeface="+mn-lt"/>
        <a:ea typeface="+mn-ea"/>
        <a:cs typeface="+mn-cs"/>
      </a:defRPr>
    </a:lvl7pPr>
    <a:lvl8pPr marL="2379338" algn="l" defTabSz="679810" rtl="0" eaLnBrk="1" latinLnBrk="0" hangingPunct="1">
      <a:defRPr sz="892" kern="1200">
        <a:solidFill>
          <a:schemeClr val="tx1"/>
        </a:solidFill>
        <a:latin typeface="+mn-lt"/>
        <a:ea typeface="+mn-ea"/>
        <a:cs typeface="+mn-cs"/>
      </a:defRPr>
    </a:lvl8pPr>
    <a:lvl9pPr marL="2719244" algn="l" defTabSz="679810" rtl="0" eaLnBrk="1" latinLnBrk="0" hangingPunct="1">
      <a:defRPr sz="89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243138" y="1241425"/>
            <a:ext cx="2371725" cy="3349625"/>
          </a:xfrm>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C9DF636F-356A-4017-AB77-6E725FEDE558}" type="slidenum">
              <a:rPr lang="en-GB" smtClean="0"/>
              <a:t>1</a:t>
            </a:fld>
            <a:endParaRPr lang="en-GB"/>
          </a:p>
        </p:txBody>
      </p:sp>
    </p:spTree>
    <p:extLst>
      <p:ext uri="{BB962C8B-B14F-4D97-AF65-F5344CB8AC3E}">
        <p14:creationId xmlns:p14="http://schemas.microsoft.com/office/powerpoint/2010/main" val="3815383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bg>
      <p:bgRef idx="1001">
        <a:schemeClr val="bg1"/>
      </p:bgRef>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74D732-32F2-5D4A-9C19-2BBBA98659CD}"/>
              </a:ext>
            </a:extLst>
          </p:cNvPr>
          <p:cNvSpPr>
            <a:spLocks noGrp="1"/>
          </p:cNvSpPr>
          <p:nvPr>
            <p:ph type="title" hasCustomPrompt="1"/>
          </p:nvPr>
        </p:nvSpPr>
        <p:spPr/>
        <p:txBody>
          <a:bodyPr/>
          <a:lstStyle/>
          <a:p>
            <a:r>
              <a:rPr lang="en-GB" dirty="0"/>
              <a:t>HIER STEHT DER TITEL IN VERSALIEN IN EINER LÄNGE VON MAXIMAL VIER ZEILEN</a:t>
            </a:r>
            <a:endParaRPr lang="en-DE" dirty="0"/>
          </a:p>
        </p:txBody>
      </p:sp>
      <p:sp>
        <p:nvSpPr>
          <p:cNvPr id="6" name="Text Placeholder 5">
            <a:extLst>
              <a:ext uri="{FF2B5EF4-FFF2-40B4-BE49-F238E27FC236}">
                <a16:creationId xmlns:a16="http://schemas.microsoft.com/office/drawing/2014/main" id="{2315BD00-26D9-814B-9F82-D145A4E22EBB}"/>
              </a:ext>
            </a:extLst>
          </p:cNvPr>
          <p:cNvSpPr>
            <a:spLocks noGrp="1"/>
          </p:cNvSpPr>
          <p:nvPr>
            <p:ph type="body" sz="quarter" idx="10" hasCustomPrompt="1"/>
          </p:nvPr>
        </p:nvSpPr>
        <p:spPr>
          <a:xfrm>
            <a:off x="979413" y="11585682"/>
            <a:ext cx="19461314" cy="17648765"/>
          </a:xfrm>
          <a:prstGeom prst="rect">
            <a:avLst/>
          </a:prstGeom>
        </p:spPr>
        <p:txBody>
          <a:bodyPr/>
          <a:lstStyle>
            <a:lvl1pPr marL="0" indent="0">
              <a:buClr>
                <a:srgbClr val="7AB800"/>
              </a:buClr>
              <a:buFont typeface="Wingdings" pitchFamily="2" charset="2"/>
              <a:buNone/>
              <a:tabLst>
                <a:tab pos="390769" algn="l"/>
              </a:tabLst>
              <a:defRPr sz="1573"/>
            </a:lvl1pPr>
            <a:lvl2pPr marL="1314623" indent="0">
              <a:buNone/>
              <a:defRPr/>
            </a:lvl2pPr>
            <a:lvl3pPr marL="2629245" indent="0">
              <a:buNone/>
              <a:defRPr/>
            </a:lvl3pPr>
            <a:lvl4pPr marL="3943870" indent="0">
              <a:buNone/>
              <a:defRPr/>
            </a:lvl4pPr>
            <a:lvl5pPr marL="5258493" indent="0">
              <a:buNone/>
              <a:defRPr/>
            </a:lvl5pPr>
          </a:lstStyle>
          <a:p>
            <a:pPr lvl="0"/>
            <a:r>
              <a:rPr lang="en-GB" dirty="0" err="1"/>
              <a:t>Überschrift</a:t>
            </a:r>
            <a:r>
              <a:rPr lang="en-GB" dirty="0"/>
              <a:t> 2</a:t>
            </a:r>
          </a:p>
          <a:p>
            <a:pPr lvl="0"/>
            <a:r>
              <a:rPr lang="en-GB" dirty="0" err="1"/>
              <a:t>Normaler</a:t>
            </a:r>
            <a:r>
              <a:rPr lang="en-GB"/>
              <a:t> Text</a:t>
            </a:r>
            <a:endParaRPr lang="en-GB" dirty="0"/>
          </a:p>
          <a:p>
            <a:pPr lvl="0"/>
            <a:r>
              <a:rPr lang="en-GB" dirty="0" err="1"/>
              <a:t>Aufzählungen</a:t>
            </a:r>
            <a:r>
              <a:rPr lang="en-GB" dirty="0"/>
              <a:t> 35 </a:t>
            </a:r>
            <a:r>
              <a:rPr lang="en-GB" dirty="0" err="1"/>
              <a:t>pt</a:t>
            </a:r>
            <a:endParaRPr lang="en-GB" dirty="0"/>
          </a:p>
        </p:txBody>
      </p:sp>
    </p:spTree>
    <p:extLst>
      <p:ext uri="{BB962C8B-B14F-4D97-AF65-F5344CB8AC3E}">
        <p14:creationId xmlns:p14="http://schemas.microsoft.com/office/powerpoint/2010/main" val="1697651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Bild 6"/>
          <p:cNvPicPr>
            <a:picLocks noChangeAspect="1"/>
          </p:cNvPicPr>
          <p:nvPr userDrawn="1"/>
        </p:nvPicPr>
        <p:blipFill>
          <a:blip r:embed="rId3">
            <a:extLst>
              <a:ext uri="{96DAC541-7B7A-43D3-8B79-37D633B846F1}">
                <asvg:svgBlip xmlns:asvg="http://schemas.microsoft.com/office/drawing/2016/SVG/main" xmlns="" r:embed="rId4"/>
              </a:ext>
            </a:extLst>
          </a:blip>
          <a:srcRect/>
          <a:stretch/>
        </p:blipFill>
        <p:spPr>
          <a:xfrm>
            <a:off x="993352" y="1071153"/>
            <a:ext cx="6509053" cy="869211"/>
          </a:xfrm>
          <a:prstGeom prst="rect">
            <a:avLst/>
          </a:prstGeom>
        </p:spPr>
      </p:pic>
      <p:sp>
        <p:nvSpPr>
          <p:cNvPr id="2" name="Titelplatzhalter 1"/>
          <p:cNvSpPr>
            <a:spLocks noGrp="1"/>
          </p:cNvSpPr>
          <p:nvPr>
            <p:ph type="title"/>
          </p:nvPr>
        </p:nvSpPr>
        <p:spPr>
          <a:xfrm>
            <a:off x="2382070" y="4357529"/>
            <a:ext cx="16918631" cy="5584650"/>
          </a:xfrm>
          <a:prstGeom prst="rect">
            <a:avLst/>
          </a:prstGeom>
        </p:spPr>
        <p:txBody>
          <a:bodyPr vert="horz" lIns="0" tIns="0" rIns="0" bIns="0" rtlCol="0" anchor="b" anchorCtr="0">
            <a:noAutofit/>
          </a:bodyPr>
          <a:lstStyle/>
          <a:p>
            <a:r>
              <a:rPr lang="de-DE" dirty="0"/>
              <a:t>HIER STEHT EIN </a:t>
            </a:r>
            <a:br>
              <a:rPr lang="de-DE" dirty="0"/>
            </a:br>
            <a:r>
              <a:rPr lang="de-DE" dirty="0"/>
              <a:t>TITEL MIT </a:t>
            </a:r>
            <a:br>
              <a:rPr lang="de-DE" dirty="0"/>
            </a:br>
            <a:r>
              <a:rPr lang="de-DE" dirty="0"/>
              <a:t>MAXIMAL VIER </a:t>
            </a:r>
            <a:br>
              <a:rPr lang="de-DE" dirty="0"/>
            </a:br>
            <a:r>
              <a:rPr lang="de-DE" dirty="0"/>
              <a:t>ZEILEN</a:t>
            </a:r>
          </a:p>
        </p:txBody>
      </p:sp>
    </p:spTree>
    <p:extLst>
      <p:ext uri="{BB962C8B-B14F-4D97-AF65-F5344CB8AC3E}">
        <p14:creationId xmlns:p14="http://schemas.microsoft.com/office/powerpoint/2010/main" val="3337267218"/>
      </p:ext>
    </p:extLst>
  </p:cSld>
  <p:clrMap bg1="lt1" tx1="dk1" bg2="lt2" tx2="dk2" accent1="accent1" accent2="accent2" accent3="accent3" accent4="accent4" accent5="accent5" accent6="accent6" hlink="hlink" folHlink="folHlink"/>
  <p:sldLayoutIdLst>
    <p:sldLayoutId id="2147483650" r:id="rId1"/>
  </p:sldLayoutIdLst>
  <p:timing>
    <p:tnLst>
      <p:par>
        <p:cTn id="1" dur="indefinite" restart="never" nodeType="tmRoot"/>
      </p:par>
    </p:tnLst>
  </p:timing>
  <p:txStyles>
    <p:titleStyle>
      <a:lvl1pPr algn="l" defTabSz="1314623" rtl="0" eaLnBrk="1" latinLnBrk="0" hangingPunct="1">
        <a:lnSpc>
          <a:spcPts val="8814"/>
        </a:lnSpc>
        <a:spcBef>
          <a:spcPct val="0"/>
        </a:spcBef>
        <a:buNone/>
        <a:defRPr sz="9444" b="1" i="0" kern="1200" baseline="0">
          <a:solidFill>
            <a:schemeClr val="bg1"/>
          </a:solidFill>
          <a:latin typeface="Arial" panose="020B0604020202020204" pitchFamily="34" charset="0"/>
          <a:ea typeface="+mj-ea"/>
          <a:cs typeface="Arial" panose="020B0604020202020204" pitchFamily="34" charset="0"/>
        </a:defRPr>
      </a:lvl1pPr>
    </p:titleStyle>
    <p:bodyStyle>
      <a:lvl1pPr marL="985968" indent="-985968" algn="l" defTabSz="1314623" rtl="0" eaLnBrk="1" latinLnBrk="0" hangingPunct="1">
        <a:spcBef>
          <a:spcPct val="20000"/>
        </a:spcBef>
        <a:buFont typeface="Arial"/>
        <a:buChar char="•"/>
        <a:defRPr sz="9255" kern="1200">
          <a:solidFill>
            <a:schemeClr val="tx1"/>
          </a:solidFill>
          <a:latin typeface="+mn-lt"/>
          <a:ea typeface="+mn-ea"/>
          <a:cs typeface="+mn-cs"/>
        </a:defRPr>
      </a:lvl1pPr>
      <a:lvl2pPr marL="2136262" indent="-821639" algn="l" defTabSz="1314623" rtl="0" eaLnBrk="1" latinLnBrk="0" hangingPunct="1">
        <a:spcBef>
          <a:spcPct val="20000"/>
        </a:spcBef>
        <a:buFont typeface="Arial"/>
        <a:buChar char="–"/>
        <a:defRPr sz="7996" kern="1200">
          <a:solidFill>
            <a:schemeClr val="tx1"/>
          </a:solidFill>
          <a:latin typeface="+mn-lt"/>
          <a:ea typeface="+mn-ea"/>
          <a:cs typeface="+mn-cs"/>
        </a:defRPr>
      </a:lvl2pPr>
      <a:lvl3pPr marL="3286558" indent="-657311" algn="l" defTabSz="1314623" rtl="0" eaLnBrk="1" latinLnBrk="0" hangingPunct="1">
        <a:spcBef>
          <a:spcPct val="20000"/>
        </a:spcBef>
        <a:buFont typeface="Arial"/>
        <a:buChar char="•"/>
        <a:defRPr sz="6989" kern="1200">
          <a:solidFill>
            <a:schemeClr val="tx1"/>
          </a:solidFill>
          <a:latin typeface="+mn-lt"/>
          <a:ea typeface="+mn-ea"/>
          <a:cs typeface="+mn-cs"/>
        </a:defRPr>
      </a:lvl3pPr>
      <a:lvl4pPr marL="4601181" indent="-657311" algn="l" defTabSz="1314623" rtl="0" eaLnBrk="1" latinLnBrk="0" hangingPunct="1">
        <a:spcBef>
          <a:spcPct val="20000"/>
        </a:spcBef>
        <a:buFont typeface="Arial"/>
        <a:buChar char="–"/>
        <a:defRPr sz="5729" kern="1200">
          <a:solidFill>
            <a:schemeClr val="tx1"/>
          </a:solidFill>
          <a:latin typeface="+mn-lt"/>
          <a:ea typeface="+mn-ea"/>
          <a:cs typeface="+mn-cs"/>
        </a:defRPr>
      </a:lvl4pPr>
      <a:lvl5pPr marL="5915804" indent="-657311" algn="l" defTabSz="1314623" rtl="0" eaLnBrk="1" latinLnBrk="0" hangingPunct="1">
        <a:spcBef>
          <a:spcPct val="20000"/>
        </a:spcBef>
        <a:buFont typeface="Arial"/>
        <a:buChar char="»"/>
        <a:defRPr sz="5729" kern="1200">
          <a:solidFill>
            <a:schemeClr val="tx1"/>
          </a:solidFill>
          <a:latin typeface="+mn-lt"/>
          <a:ea typeface="+mn-ea"/>
          <a:cs typeface="+mn-cs"/>
        </a:defRPr>
      </a:lvl5pPr>
      <a:lvl6pPr marL="7230427" indent="-657311" algn="l" defTabSz="1314623" rtl="0" eaLnBrk="1" latinLnBrk="0" hangingPunct="1">
        <a:spcBef>
          <a:spcPct val="20000"/>
        </a:spcBef>
        <a:buFont typeface="Arial"/>
        <a:buChar char="•"/>
        <a:defRPr sz="5729" kern="1200">
          <a:solidFill>
            <a:schemeClr val="tx1"/>
          </a:solidFill>
          <a:latin typeface="+mn-lt"/>
          <a:ea typeface="+mn-ea"/>
          <a:cs typeface="+mn-cs"/>
        </a:defRPr>
      </a:lvl6pPr>
      <a:lvl7pPr marL="8545050" indent="-657311" algn="l" defTabSz="1314623" rtl="0" eaLnBrk="1" latinLnBrk="0" hangingPunct="1">
        <a:spcBef>
          <a:spcPct val="20000"/>
        </a:spcBef>
        <a:buFont typeface="Arial"/>
        <a:buChar char="•"/>
        <a:defRPr sz="5729" kern="1200">
          <a:solidFill>
            <a:schemeClr val="tx1"/>
          </a:solidFill>
          <a:latin typeface="+mn-lt"/>
          <a:ea typeface="+mn-ea"/>
          <a:cs typeface="+mn-cs"/>
        </a:defRPr>
      </a:lvl7pPr>
      <a:lvl8pPr marL="9859673" indent="-657311" algn="l" defTabSz="1314623" rtl="0" eaLnBrk="1" latinLnBrk="0" hangingPunct="1">
        <a:spcBef>
          <a:spcPct val="20000"/>
        </a:spcBef>
        <a:buFont typeface="Arial"/>
        <a:buChar char="•"/>
        <a:defRPr sz="5729" kern="1200">
          <a:solidFill>
            <a:schemeClr val="tx1"/>
          </a:solidFill>
          <a:latin typeface="+mn-lt"/>
          <a:ea typeface="+mn-ea"/>
          <a:cs typeface="+mn-cs"/>
        </a:defRPr>
      </a:lvl8pPr>
      <a:lvl9pPr marL="11174295" indent="-657311" algn="l" defTabSz="1314623" rtl="0" eaLnBrk="1" latinLnBrk="0" hangingPunct="1">
        <a:spcBef>
          <a:spcPct val="20000"/>
        </a:spcBef>
        <a:buFont typeface="Arial"/>
        <a:buChar char="•"/>
        <a:defRPr sz="5729" kern="1200">
          <a:solidFill>
            <a:schemeClr val="tx1"/>
          </a:solidFill>
          <a:latin typeface="+mn-lt"/>
          <a:ea typeface="+mn-ea"/>
          <a:cs typeface="+mn-cs"/>
        </a:defRPr>
      </a:lvl9pPr>
    </p:bodyStyle>
    <p:otherStyle>
      <a:defPPr>
        <a:defRPr lang="de-DE"/>
      </a:defPPr>
      <a:lvl1pPr marL="0" algn="l" defTabSz="1314623" rtl="0" eaLnBrk="1" latinLnBrk="0" hangingPunct="1">
        <a:defRPr sz="5162" kern="1200">
          <a:solidFill>
            <a:schemeClr val="tx1"/>
          </a:solidFill>
          <a:latin typeface="+mn-lt"/>
          <a:ea typeface="+mn-ea"/>
          <a:cs typeface="+mn-cs"/>
        </a:defRPr>
      </a:lvl1pPr>
      <a:lvl2pPr marL="1314623" algn="l" defTabSz="1314623" rtl="0" eaLnBrk="1" latinLnBrk="0" hangingPunct="1">
        <a:defRPr sz="5162" kern="1200">
          <a:solidFill>
            <a:schemeClr val="tx1"/>
          </a:solidFill>
          <a:latin typeface="+mn-lt"/>
          <a:ea typeface="+mn-ea"/>
          <a:cs typeface="+mn-cs"/>
        </a:defRPr>
      </a:lvl2pPr>
      <a:lvl3pPr marL="2629245" algn="l" defTabSz="1314623" rtl="0" eaLnBrk="1" latinLnBrk="0" hangingPunct="1">
        <a:defRPr sz="5162" kern="1200">
          <a:solidFill>
            <a:schemeClr val="tx1"/>
          </a:solidFill>
          <a:latin typeface="+mn-lt"/>
          <a:ea typeface="+mn-ea"/>
          <a:cs typeface="+mn-cs"/>
        </a:defRPr>
      </a:lvl3pPr>
      <a:lvl4pPr marL="3943870" algn="l" defTabSz="1314623" rtl="0" eaLnBrk="1" latinLnBrk="0" hangingPunct="1">
        <a:defRPr sz="5162" kern="1200">
          <a:solidFill>
            <a:schemeClr val="tx1"/>
          </a:solidFill>
          <a:latin typeface="+mn-lt"/>
          <a:ea typeface="+mn-ea"/>
          <a:cs typeface="+mn-cs"/>
        </a:defRPr>
      </a:lvl4pPr>
      <a:lvl5pPr marL="5258493" algn="l" defTabSz="1314623" rtl="0" eaLnBrk="1" latinLnBrk="0" hangingPunct="1">
        <a:defRPr sz="5162" kern="1200">
          <a:solidFill>
            <a:schemeClr val="tx1"/>
          </a:solidFill>
          <a:latin typeface="+mn-lt"/>
          <a:ea typeface="+mn-ea"/>
          <a:cs typeface="+mn-cs"/>
        </a:defRPr>
      </a:lvl5pPr>
      <a:lvl6pPr marL="6573115" algn="l" defTabSz="1314623" rtl="0" eaLnBrk="1" latinLnBrk="0" hangingPunct="1">
        <a:defRPr sz="5162" kern="1200">
          <a:solidFill>
            <a:schemeClr val="tx1"/>
          </a:solidFill>
          <a:latin typeface="+mn-lt"/>
          <a:ea typeface="+mn-ea"/>
          <a:cs typeface="+mn-cs"/>
        </a:defRPr>
      </a:lvl6pPr>
      <a:lvl7pPr marL="7887738" algn="l" defTabSz="1314623" rtl="0" eaLnBrk="1" latinLnBrk="0" hangingPunct="1">
        <a:defRPr sz="5162" kern="1200">
          <a:solidFill>
            <a:schemeClr val="tx1"/>
          </a:solidFill>
          <a:latin typeface="+mn-lt"/>
          <a:ea typeface="+mn-ea"/>
          <a:cs typeface="+mn-cs"/>
        </a:defRPr>
      </a:lvl7pPr>
      <a:lvl8pPr marL="9202361" algn="l" defTabSz="1314623" rtl="0" eaLnBrk="1" latinLnBrk="0" hangingPunct="1">
        <a:defRPr sz="5162" kern="1200">
          <a:solidFill>
            <a:schemeClr val="tx1"/>
          </a:solidFill>
          <a:latin typeface="+mn-lt"/>
          <a:ea typeface="+mn-ea"/>
          <a:cs typeface="+mn-cs"/>
        </a:defRPr>
      </a:lvl8pPr>
      <a:lvl9pPr marL="10516985" algn="l" defTabSz="1314623" rtl="0" eaLnBrk="1" latinLnBrk="0" hangingPunct="1">
        <a:defRPr sz="5162"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17" userDrawn="1">
          <p15:clr>
            <a:srgbClr val="F26B43"/>
          </p15:clr>
        </p15:guide>
        <p15:guide id="2" pos="12876" userDrawn="1">
          <p15:clr>
            <a:srgbClr val="F26B43"/>
          </p15:clr>
        </p15:guide>
        <p15:guide id="3" orient="horz" pos="7298" userDrawn="1">
          <p15:clr>
            <a:srgbClr val="F26B43"/>
          </p15:clr>
        </p15:guide>
        <p15:guide id="4" orient="horz" pos="18415"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chart" Target="../charts/chart1.xml"/><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chart" Target="../charts/chart3.xml"/><Relationship Id="rId4" Type="http://schemas.openxmlformats.org/officeDocument/2006/relationships/chart" Target="../charts/chart2.xm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platzhalter 1"/>
          <p:cNvSpPr txBox="1">
            <a:spLocks/>
          </p:cNvSpPr>
          <p:nvPr/>
        </p:nvSpPr>
        <p:spPr>
          <a:xfrm>
            <a:off x="4271883" y="2011815"/>
            <a:ext cx="14557296" cy="4596542"/>
          </a:xfrm>
          <a:prstGeom prst="rect">
            <a:avLst/>
          </a:prstGeom>
        </p:spPr>
        <p:txBody>
          <a:bodyPr vert="horz" lIns="0" tIns="0" rIns="0" bIns="0" rtlCol="0" anchor="ctr" anchorCtr="0">
            <a:noAutofit/>
          </a:bodyPr>
          <a:lstStyle>
            <a:lvl1pPr algn="l" defTabSz="2088197" rtl="0" eaLnBrk="1" latinLnBrk="0" hangingPunct="1">
              <a:lnSpc>
                <a:spcPts val="14000"/>
              </a:lnSpc>
              <a:spcBef>
                <a:spcPct val="0"/>
              </a:spcBef>
              <a:buNone/>
              <a:defRPr sz="15000" b="1" i="0" kern="1200" baseline="0">
                <a:solidFill>
                  <a:schemeClr val="bg1"/>
                </a:solidFill>
                <a:latin typeface="Arial" panose="020B0604020202020204" pitchFamily="34" charset="0"/>
                <a:ea typeface="+mj-ea"/>
                <a:cs typeface="Arial" panose="020B0604020202020204" pitchFamily="34" charset="0"/>
              </a:defRPr>
            </a:lvl1pPr>
          </a:lstStyle>
          <a:p>
            <a:pPr algn="ctr" fontAlgn="base">
              <a:lnSpc>
                <a:spcPct val="150000"/>
              </a:lnSpc>
            </a:pPr>
            <a:r>
              <a:rPr lang="de-DE" sz="3417" smtClean="0"/>
              <a:t>Title</a:t>
            </a:r>
            <a:endParaRPr lang="de-DE" sz="3417" dirty="0"/>
          </a:p>
        </p:txBody>
      </p:sp>
      <p:sp>
        <p:nvSpPr>
          <p:cNvPr id="18" name="Textfeld 17"/>
          <p:cNvSpPr txBox="1"/>
          <p:nvPr/>
        </p:nvSpPr>
        <p:spPr>
          <a:xfrm>
            <a:off x="1376341" y="7377733"/>
            <a:ext cx="18655636" cy="1319079"/>
          </a:xfrm>
          <a:prstGeom prst="rect">
            <a:avLst/>
          </a:prstGeom>
          <a:noFill/>
        </p:spPr>
        <p:txBody>
          <a:bodyPr wrap="square" rtlCol="0">
            <a:spAutoFit/>
          </a:bodyPr>
          <a:lstStyle/>
          <a:p>
            <a:pPr algn="just"/>
            <a:r>
              <a:rPr lang="en-US" sz="1993" smtClean="0"/>
              <a:t>Lorem </a:t>
            </a:r>
            <a:r>
              <a:rPr lang="en-US" sz="1993"/>
              <a:t>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lang="en-US" sz="1993" dirty="0"/>
          </a:p>
        </p:txBody>
      </p:sp>
      <p:sp>
        <p:nvSpPr>
          <p:cNvPr id="19" name="Rechteck 18"/>
          <p:cNvSpPr/>
          <p:nvPr/>
        </p:nvSpPr>
        <p:spPr>
          <a:xfrm>
            <a:off x="1267701" y="28496480"/>
            <a:ext cx="18898151" cy="1525688"/>
          </a:xfrm>
          <a:prstGeom prst="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5162"/>
          </a:p>
        </p:txBody>
      </p:sp>
      <p:sp>
        <p:nvSpPr>
          <p:cNvPr id="21" name="Rechteck 20"/>
          <p:cNvSpPr/>
          <p:nvPr/>
        </p:nvSpPr>
        <p:spPr>
          <a:xfrm>
            <a:off x="7184597" y="9458554"/>
            <a:ext cx="12981255" cy="15567247"/>
          </a:xfrm>
          <a:prstGeom prst="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5162"/>
          </a:p>
        </p:txBody>
      </p:sp>
      <p:sp>
        <p:nvSpPr>
          <p:cNvPr id="23" name="Rechteck 22"/>
          <p:cNvSpPr/>
          <p:nvPr/>
        </p:nvSpPr>
        <p:spPr>
          <a:xfrm>
            <a:off x="1267701" y="9446108"/>
            <a:ext cx="5755117" cy="15579693"/>
          </a:xfrm>
          <a:prstGeom prst="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5162"/>
          </a:p>
        </p:txBody>
      </p:sp>
      <p:sp>
        <p:nvSpPr>
          <p:cNvPr id="24" name="Rechteck 23"/>
          <p:cNvSpPr/>
          <p:nvPr/>
        </p:nvSpPr>
        <p:spPr>
          <a:xfrm>
            <a:off x="1264052" y="7194560"/>
            <a:ext cx="18898151" cy="1962778"/>
          </a:xfrm>
          <a:prstGeom prst="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5162"/>
          </a:p>
        </p:txBody>
      </p:sp>
      <p:sp>
        <p:nvSpPr>
          <p:cNvPr id="17" name="Rechteck 16"/>
          <p:cNvSpPr/>
          <p:nvPr/>
        </p:nvSpPr>
        <p:spPr>
          <a:xfrm>
            <a:off x="1267702" y="25227636"/>
            <a:ext cx="18905449" cy="2949674"/>
          </a:xfrm>
          <a:prstGeom prst="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5162"/>
          </a:p>
        </p:txBody>
      </p:sp>
      <p:sp>
        <p:nvSpPr>
          <p:cNvPr id="7" name="Textfeld 6"/>
          <p:cNvSpPr txBox="1"/>
          <p:nvPr/>
        </p:nvSpPr>
        <p:spPr>
          <a:xfrm flipH="1">
            <a:off x="9179254" y="6889799"/>
            <a:ext cx="2410030" cy="518604"/>
          </a:xfrm>
          <a:prstGeom prst="rect">
            <a:avLst/>
          </a:prstGeom>
          <a:solidFill>
            <a:schemeClr val="bg1"/>
          </a:solidFill>
        </p:spPr>
        <p:txBody>
          <a:bodyPr wrap="square" rtlCol="0">
            <a:spAutoFit/>
          </a:bodyPr>
          <a:lstStyle/>
          <a:p>
            <a:pPr algn="ctr"/>
            <a:r>
              <a:rPr lang="en-GB" sz="2518" b="1" dirty="0">
                <a:solidFill>
                  <a:srgbClr val="7AB800"/>
                </a:solidFill>
              </a:rPr>
              <a:t>Introduction</a:t>
            </a:r>
            <a:r>
              <a:rPr lang="en-GB" sz="2770" b="1" dirty="0">
                <a:solidFill>
                  <a:srgbClr val="7AB800"/>
                </a:solidFill>
              </a:rPr>
              <a:t>  </a:t>
            </a:r>
            <a:endParaRPr lang="de-DE" sz="2770" dirty="0">
              <a:solidFill>
                <a:srgbClr val="7AB800"/>
              </a:solidFill>
            </a:endParaRPr>
          </a:p>
        </p:txBody>
      </p:sp>
      <p:sp>
        <p:nvSpPr>
          <p:cNvPr id="27" name="Textfeld 26"/>
          <p:cNvSpPr txBox="1"/>
          <p:nvPr/>
        </p:nvSpPr>
        <p:spPr>
          <a:xfrm flipH="1">
            <a:off x="2017795" y="9253064"/>
            <a:ext cx="4016726" cy="479811"/>
          </a:xfrm>
          <a:prstGeom prst="rect">
            <a:avLst/>
          </a:prstGeom>
          <a:solidFill>
            <a:schemeClr val="bg1"/>
          </a:solidFill>
        </p:spPr>
        <p:txBody>
          <a:bodyPr wrap="square" rtlCol="0">
            <a:spAutoFit/>
          </a:bodyPr>
          <a:lstStyle/>
          <a:p>
            <a:pPr algn="ctr"/>
            <a:r>
              <a:rPr lang="en-GB" sz="2518" b="1" dirty="0">
                <a:solidFill>
                  <a:srgbClr val="7AB800"/>
                </a:solidFill>
              </a:rPr>
              <a:t>Materials and Methods  </a:t>
            </a:r>
            <a:endParaRPr lang="de-DE" sz="2518" dirty="0">
              <a:solidFill>
                <a:srgbClr val="7AB800"/>
              </a:solidFill>
            </a:endParaRPr>
          </a:p>
        </p:txBody>
      </p:sp>
      <p:sp>
        <p:nvSpPr>
          <p:cNvPr id="28" name="Textfeld 27"/>
          <p:cNvSpPr txBox="1"/>
          <p:nvPr/>
        </p:nvSpPr>
        <p:spPr>
          <a:xfrm flipH="1">
            <a:off x="11758159" y="9275598"/>
            <a:ext cx="2410030" cy="479811"/>
          </a:xfrm>
          <a:prstGeom prst="rect">
            <a:avLst/>
          </a:prstGeom>
          <a:solidFill>
            <a:schemeClr val="bg1"/>
          </a:solidFill>
        </p:spPr>
        <p:txBody>
          <a:bodyPr wrap="square" rtlCol="0">
            <a:spAutoFit/>
          </a:bodyPr>
          <a:lstStyle/>
          <a:p>
            <a:pPr algn="ctr"/>
            <a:r>
              <a:rPr lang="en-GB" sz="2518" b="1" dirty="0">
                <a:solidFill>
                  <a:srgbClr val="7AB800"/>
                </a:solidFill>
              </a:rPr>
              <a:t>Results</a:t>
            </a:r>
            <a:r>
              <a:rPr lang="en-GB" sz="2518" b="1" dirty="0"/>
              <a:t>  </a:t>
            </a:r>
            <a:endParaRPr lang="de-DE" sz="2518" dirty="0"/>
          </a:p>
        </p:txBody>
      </p:sp>
      <p:sp>
        <p:nvSpPr>
          <p:cNvPr id="29" name="Textfeld 28"/>
          <p:cNvSpPr txBox="1"/>
          <p:nvPr/>
        </p:nvSpPr>
        <p:spPr>
          <a:xfrm flipH="1">
            <a:off x="9140502" y="25084066"/>
            <a:ext cx="2410030" cy="479811"/>
          </a:xfrm>
          <a:prstGeom prst="rect">
            <a:avLst/>
          </a:prstGeom>
          <a:solidFill>
            <a:schemeClr val="bg1"/>
          </a:solidFill>
        </p:spPr>
        <p:txBody>
          <a:bodyPr wrap="square" rtlCol="0">
            <a:spAutoFit/>
          </a:bodyPr>
          <a:lstStyle/>
          <a:p>
            <a:pPr algn="ctr"/>
            <a:r>
              <a:rPr lang="en-GB" sz="2518" b="1" dirty="0">
                <a:solidFill>
                  <a:srgbClr val="7AB800"/>
                </a:solidFill>
              </a:rPr>
              <a:t>Conclusion</a:t>
            </a:r>
            <a:r>
              <a:rPr lang="en-GB" sz="2518" b="1" dirty="0"/>
              <a:t>  </a:t>
            </a:r>
            <a:endParaRPr lang="de-DE" sz="2518" dirty="0"/>
          </a:p>
        </p:txBody>
      </p:sp>
      <p:sp>
        <p:nvSpPr>
          <p:cNvPr id="33" name="Textfeld 32"/>
          <p:cNvSpPr txBox="1"/>
          <p:nvPr/>
        </p:nvSpPr>
        <p:spPr>
          <a:xfrm flipH="1">
            <a:off x="9553358" y="28236691"/>
            <a:ext cx="1784060" cy="479811"/>
          </a:xfrm>
          <a:prstGeom prst="rect">
            <a:avLst/>
          </a:prstGeom>
          <a:solidFill>
            <a:schemeClr val="bg1"/>
          </a:solidFill>
        </p:spPr>
        <p:txBody>
          <a:bodyPr wrap="square" rtlCol="0">
            <a:spAutoFit/>
          </a:bodyPr>
          <a:lstStyle/>
          <a:p>
            <a:pPr algn="ctr"/>
            <a:r>
              <a:rPr lang="en-GB" sz="1763" b="1" dirty="0">
                <a:solidFill>
                  <a:srgbClr val="7AB800"/>
                </a:solidFill>
              </a:rPr>
              <a:t>References</a:t>
            </a:r>
            <a:r>
              <a:rPr lang="en-GB" sz="2518" b="1" dirty="0"/>
              <a:t>  </a:t>
            </a:r>
            <a:endParaRPr lang="de-DE" sz="2518" dirty="0"/>
          </a:p>
        </p:txBody>
      </p:sp>
      <p:sp>
        <p:nvSpPr>
          <p:cNvPr id="39" name="Textfeld 38"/>
          <p:cNvSpPr txBox="1"/>
          <p:nvPr/>
        </p:nvSpPr>
        <p:spPr>
          <a:xfrm>
            <a:off x="1310912" y="25425494"/>
            <a:ext cx="18786493" cy="2852512"/>
          </a:xfrm>
          <a:prstGeom prst="rect">
            <a:avLst/>
          </a:prstGeom>
          <a:noFill/>
        </p:spPr>
        <p:txBody>
          <a:bodyPr wrap="square" rtlCol="0">
            <a:spAutoFit/>
          </a:bodyPr>
          <a:lstStyle/>
          <a:p>
            <a:pPr algn="just"/>
            <a:r>
              <a:rPr lang="en-GB" sz="1993" b="1" dirty="0"/>
              <a:t>Effect of PEF and US on  Protein release: </a:t>
            </a:r>
            <a:r>
              <a:rPr lang="en-GB" sz="1993" dirty="0"/>
              <a:t>An optimized US-treatment resulted in better protein release from plant cells than PEF. However, a critical field strength of 1 kV/cm for PEF treatment lead to a clear improvement of protein release, which is in line with </a:t>
            </a:r>
            <a:r>
              <a:rPr lang="en-GB" sz="1993" dirty="0" err="1"/>
              <a:t>Toepfl</a:t>
            </a:r>
            <a:r>
              <a:rPr lang="en-GB" sz="1993" dirty="0"/>
              <a:t> et al. (2006) who investigated critical field strength of 0.3-0.5 kV/cm for  plant cells [2]. Further investigations need to be done for PEF to define the exact point of irreversible electroporation of plant cells by optimized energy input in correlation with increased electrical conductivity. </a:t>
            </a:r>
            <a:r>
              <a:rPr lang="en-GB" sz="1993" b="1" dirty="0"/>
              <a:t>Protein Solubility: </a:t>
            </a:r>
            <a:r>
              <a:rPr lang="en-US" sz="1993" dirty="0"/>
              <a:t>The expected increase in protein solubility from duckweed powder via ultrasound-assisted extraction is due to destruction of plant cell walls and diffusion of intracellular plant substances. [3] </a:t>
            </a:r>
            <a:r>
              <a:rPr lang="en-US" sz="1993" b="1" dirty="0"/>
              <a:t>Ultrasound-assisted extraction: </a:t>
            </a:r>
            <a:r>
              <a:rPr lang="en-US" sz="1993" dirty="0"/>
              <a:t>Ultrasound-assisted extraction as a gentle and innovative technology can be used without the addition of heat and significantly improves the extraction of proteins from plant cells.</a:t>
            </a:r>
            <a:r>
              <a:rPr lang="en-GB" sz="1993" dirty="0"/>
              <a:t> </a:t>
            </a:r>
            <a:r>
              <a:rPr lang="en-US" sz="1993" dirty="0"/>
              <a:t>This can be attributed to the effect of high acoustic cavitation forces, which weaken cell structures, release cell components and lead to a change in protein conformation. However, a successful UAPE also depends on many other factors, such as the type of plant tissue, the location of the components, the pretreatment before extraction, the hydration and particle size of the initially used powder, which needs to be considered for each plant protein source. </a:t>
            </a:r>
            <a:r>
              <a:rPr lang="en-GB" sz="1993" dirty="0"/>
              <a:t>[4,5]</a:t>
            </a:r>
            <a:r>
              <a:rPr lang="en-US" sz="1993" dirty="0"/>
              <a:t> </a:t>
            </a:r>
            <a:endParaRPr lang="en-GB" sz="1993" dirty="0"/>
          </a:p>
        </p:txBody>
      </p:sp>
      <p:sp>
        <p:nvSpPr>
          <p:cNvPr id="40" name="Textfeld 39"/>
          <p:cNvSpPr txBox="1"/>
          <p:nvPr/>
        </p:nvSpPr>
        <p:spPr>
          <a:xfrm>
            <a:off x="1260403" y="28565460"/>
            <a:ext cx="18898151" cy="1472070"/>
          </a:xfrm>
          <a:prstGeom prst="rect">
            <a:avLst/>
          </a:prstGeom>
          <a:noFill/>
        </p:spPr>
        <p:txBody>
          <a:bodyPr wrap="square" rtlCol="0">
            <a:spAutoFit/>
          </a:bodyPr>
          <a:lstStyle/>
          <a:p>
            <a:pPr algn="just"/>
            <a:r>
              <a:rPr lang="en-GB" sz="1281" dirty="0"/>
              <a:t>1 </a:t>
            </a:r>
            <a:r>
              <a:rPr lang="en-US" sz="1281" dirty="0" err="1"/>
              <a:t>Morr</a:t>
            </a:r>
            <a:r>
              <a:rPr lang="en-US" sz="1281" dirty="0"/>
              <a:t>, C.V.; German, B.; Kinsella, J.E.; Regenstein, J.M.; van Buren, J.P.; </a:t>
            </a:r>
            <a:r>
              <a:rPr lang="en-US" sz="1281" dirty="0" err="1"/>
              <a:t>Kilara</a:t>
            </a:r>
            <a:r>
              <a:rPr lang="en-US" sz="1281" dirty="0"/>
              <a:t>, A.; Lewis, B.A.; </a:t>
            </a:r>
            <a:r>
              <a:rPr lang="en-US" sz="1281" dirty="0" err="1"/>
              <a:t>Mangino</a:t>
            </a:r>
            <a:r>
              <a:rPr lang="en-US" sz="1281" dirty="0"/>
              <a:t>, M.E. A Collaborative Study to Develop a Standardized Food Protein Solubility Procedure Journal of Food Science </a:t>
            </a:r>
            <a:r>
              <a:rPr lang="en-US" sz="1281" b="1" dirty="0"/>
              <a:t>1985</a:t>
            </a:r>
            <a:r>
              <a:rPr lang="en-US" sz="1281" dirty="0"/>
              <a:t>, 50, pp. 1715–1718, </a:t>
            </a:r>
            <a:r>
              <a:rPr lang="en-US" sz="1281" dirty="0" err="1"/>
              <a:t>doi</a:t>
            </a:r>
            <a:r>
              <a:rPr lang="en-US" sz="1281" dirty="0"/>
              <a:t>: 10.1111/j.1365-2621.1985.tb10572.x</a:t>
            </a:r>
          </a:p>
          <a:p>
            <a:pPr algn="just"/>
            <a:r>
              <a:rPr lang="de-DE" sz="1281" dirty="0"/>
              <a:t>2 S. </a:t>
            </a:r>
            <a:r>
              <a:rPr lang="de-DE" sz="1281" dirty="0" err="1"/>
              <a:t>Toepfl</a:t>
            </a:r>
            <a:r>
              <a:rPr lang="de-DE" sz="1281" dirty="0"/>
              <a:t> (2006): </a:t>
            </a:r>
            <a:r>
              <a:rPr lang="en-US" sz="1281" dirty="0"/>
              <a:t>Pulsed Electric Fields (PEF) for </a:t>
            </a:r>
            <a:r>
              <a:rPr lang="en-US" sz="1281" dirty="0" err="1"/>
              <a:t>Permeabilization</a:t>
            </a:r>
            <a:r>
              <a:rPr lang="en-US" sz="1281" dirty="0"/>
              <a:t> of Cell Membranes in Food- and Bioprocessing – Applications, Process and Equipment Design and Cost Analysis, Dissertation at TU Berlin</a:t>
            </a:r>
          </a:p>
          <a:p>
            <a:pPr algn="just"/>
            <a:r>
              <a:rPr lang="en-GB" sz="1281" dirty="0"/>
              <a:t>3</a:t>
            </a:r>
            <a:r>
              <a:rPr lang="en-GB" sz="1281" dirty="0">
                <a:solidFill>
                  <a:srgbClr val="FF0000"/>
                </a:solidFill>
              </a:rPr>
              <a:t> </a:t>
            </a:r>
            <a:r>
              <a:rPr lang="de-DE" sz="1281" dirty="0" err="1"/>
              <a:t>Ampofo</a:t>
            </a:r>
            <a:r>
              <a:rPr lang="de-DE" sz="1281" dirty="0"/>
              <a:t>, Josephine; </a:t>
            </a:r>
            <a:r>
              <a:rPr lang="de-DE" sz="1281" dirty="0" err="1"/>
              <a:t>Ngadi</a:t>
            </a:r>
            <a:r>
              <a:rPr lang="de-DE" sz="1281" dirty="0"/>
              <a:t>, Michael (2022): Ultrasound-</a:t>
            </a:r>
            <a:r>
              <a:rPr lang="de-DE" sz="1281" dirty="0" err="1"/>
              <a:t>assisted</a:t>
            </a:r>
            <a:r>
              <a:rPr lang="de-DE" sz="1281" dirty="0"/>
              <a:t> </a:t>
            </a:r>
            <a:r>
              <a:rPr lang="de-DE" sz="1281" dirty="0" err="1"/>
              <a:t>processing</a:t>
            </a:r>
            <a:r>
              <a:rPr lang="de-DE" sz="1281" dirty="0"/>
              <a:t>: Science, </a:t>
            </a:r>
            <a:r>
              <a:rPr lang="de-DE" sz="1281" dirty="0" err="1"/>
              <a:t>technology</a:t>
            </a:r>
            <a:r>
              <a:rPr lang="de-DE" sz="1281" dirty="0"/>
              <a:t> </a:t>
            </a:r>
            <a:r>
              <a:rPr lang="de-DE" sz="1281" dirty="0" err="1"/>
              <a:t>and</a:t>
            </a:r>
            <a:r>
              <a:rPr lang="de-DE" sz="1281" dirty="0"/>
              <a:t> </a:t>
            </a:r>
            <a:r>
              <a:rPr lang="de-DE" sz="1281" dirty="0" err="1"/>
              <a:t>challenges</a:t>
            </a:r>
            <a:r>
              <a:rPr lang="de-DE" sz="1281" dirty="0"/>
              <a:t> for </a:t>
            </a:r>
            <a:r>
              <a:rPr lang="de-DE" sz="1281" dirty="0" err="1"/>
              <a:t>the</a:t>
            </a:r>
            <a:r>
              <a:rPr lang="de-DE" sz="1281" dirty="0"/>
              <a:t> plant-</a:t>
            </a:r>
            <a:r>
              <a:rPr lang="de-DE" sz="1281" dirty="0" err="1"/>
              <a:t>based</a:t>
            </a:r>
            <a:r>
              <a:rPr lang="de-DE" sz="1281" dirty="0"/>
              <a:t> </a:t>
            </a:r>
            <a:r>
              <a:rPr lang="de-DE" sz="1281" dirty="0" err="1"/>
              <a:t>protein</a:t>
            </a:r>
            <a:r>
              <a:rPr lang="de-DE" sz="1281" dirty="0"/>
              <a:t> </a:t>
            </a:r>
            <a:r>
              <a:rPr lang="de-DE" sz="1281" dirty="0" err="1"/>
              <a:t>industry</a:t>
            </a:r>
            <a:r>
              <a:rPr lang="de-DE" sz="1281" dirty="0"/>
              <a:t>, In: </a:t>
            </a:r>
            <a:r>
              <a:rPr lang="de-DE" sz="1281" dirty="0" err="1"/>
              <a:t>Ultrasonics</a:t>
            </a:r>
            <a:r>
              <a:rPr lang="de-DE" sz="1281" dirty="0"/>
              <a:t> </a:t>
            </a:r>
            <a:r>
              <a:rPr lang="de-DE" sz="1281" dirty="0" err="1"/>
              <a:t>sonochemistry</a:t>
            </a:r>
            <a:r>
              <a:rPr lang="de-DE" sz="1281" dirty="0"/>
              <a:t>, doi.org/10.1016/j.ultsonch.2022.105955</a:t>
            </a:r>
          </a:p>
          <a:p>
            <a:pPr algn="just"/>
            <a:r>
              <a:rPr lang="en-GB" sz="1281" dirty="0"/>
              <a:t>4 B. </a:t>
            </a:r>
            <a:r>
              <a:rPr lang="en-GB" sz="1281" dirty="0" err="1"/>
              <a:t>Byanju</a:t>
            </a:r>
            <a:r>
              <a:rPr lang="en-GB" sz="1281" dirty="0"/>
              <a:t>; </a:t>
            </a:r>
            <a:r>
              <a:rPr lang="en-GB" sz="1281" dirty="0" err="1"/>
              <a:t>Md</a:t>
            </a:r>
            <a:r>
              <a:rPr lang="en-GB" sz="1281" dirty="0"/>
              <a:t> M. Rahman; M.P. </a:t>
            </a:r>
            <a:r>
              <a:rPr lang="en-GB" sz="1281" dirty="0" err="1"/>
              <a:t>Hojilla</a:t>
            </a:r>
            <a:r>
              <a:rPr lang="en-GB" sz="1281" dirty="0"/>
              <a:t>-Evangelista; B.P. </a:t>
            </a:r>
            <a:r>
              <a:rPr lang="en-GB" sz="1281" dirty="0" err="1"/>
              <a:t>Lamsal</a:t>
            </a:r>
            <a:r>
              <a:rPr lang="en-GB" sz="1281" dirty="0"/>
              <a:t> (2020): Effect of high-power sonication </a:t>
            </a:r>
            <a:r>
              <a:rPr lang="en-GB" sz="1281" dirty="0" err="1"/>
              <a:t>pretreatment</a:t>
            </a:r>
            <a:r>
              <a:rPr lang="en-GB" sz="1281" dirty="0"/>
              <a:t> on extraction and some physicochemical properties of proteins from chickpea, kidney bean and soy bean, International Journal of Biological Macromolecules, doi.org/10.1016/j.ijbiomac.2019.12.118</a:t>
            </a:r>
          </a:p>
          <a:p>
            <a:pPr algn="just"/>
            <a:r>
              <a:rPr lang="en-GB" sz="1281" dirty="0"/>
              <a:t>5 M. </a:t>
            </a:r>
            <a:r>
              <a:rPr lang="en-GB" sz="1281" dirty="0" err="1"/>
              <a:t>Dabbour</a:t>
            </a:r>
            <a:r>
              <a:rPr lang="en-GB" sz="1281" dirty="0"/>
              <a:t>; R. He; H. Ma; A. Musa (2018): Optimization of ultrasound assisted extraction of protein from sunflower meal and its physicochemical and functional properties; Journal of Food Processing, Wiley; DOI: 10.1111/jfpe.12799</a:t>
            </a:r>
          </a:p>
        </p:txBody>
      </p:sp>
      <p:sp>
        <p:nvSpPr>
          <p:cNvPr id="5" name="Textfeld 4"/>
          <p:cNvSpPr txBox="1"/>
          <p:nvPr/>
        </p:nvSpPr>
        <p:spPr>
          <a:xfrm>
            <a:off x="7228908" y="13421546"/>
            <a:ext cx="6159838" cy="245773"/>
          </a:xfrm>
          <a:prstGeom prst="rect">
            <a:avLst/>
          </a:prstGeom>
          <a:noFill/>
        </p:spPr>
        <p:txBody>
          <a:bodyPr wrap="square" rtlCol="0">
            <a:spAutoFit/>
          </a:bodyPr>
          <a:lstStyle/>
          <a:p>
            <a:pPr algn="ctr"/>
            <a:r>
              <a:rPr lang="de-DE" sz="997" dirty="0"/>
              <a:t>*</a:t>
            </a:r>
            <a:r>
              <a:rPr lang="de-DE" sz="997" dirty="0" err="1"/>
              <a:t>samples</a:t>
            </a:r>
            <a:r>
              <a:rPr lang="de-DE" sz="997" dirty="0"/>
              <a:t> </a:t>
            </a:r>
            <a:r>
              <a:rPr lang="de-DE" sz="997" dirty="0" err="1"/>
              <a:t>with</a:t>
            </a:r>
            <a:r>
              <a:rPr lang="de-DE" sz="997" dirty="0"/>
              <a:t> different </a:t>
            </a:r>
            <a:r>
              <a:rPr lang="de-DE" sz="997" dirty="0" err="1"/>
              <a:t>lowercase</a:t>
            </a:r>
            <a:r>
              <a:rPr lang="de-DE" sz="997" dirty="0"/>
              <a:t> </a:t>
            </a:r>
            <a:r>
              <a:rPr lang="de-DE" sz="997" dirty="0" err="1"/>
              <a:t>letter</a:t>
            </a:r>
            <a:r>
              <a:rPr lang="de-DE" sz="997" dirty="0"/>
              <a:t> </a:t>
            </a:r>
            <a:r>
              <a:rPr lang="de-DE" sz="997" dirty="0" err="1"/>
              <a:t>have</a:t>
            </a:r>
            <a:r>
              <a:rPr lang="de-DE" sz="997" dirty="0"/>
              <a:t> a </a:t>
            </a:r>
            <a:r>
              <a:rPr lang="de-DE" sz="997" dirty="0" err="1"/>
              <a:t>significant</a:t>
            </a:r>
            <a:r>
              <a:rPr lang="de-DE" sz="997" dirty="0"/>
              <a:t> </a:t>
            </a:r>
            <a:r>
              <a:rPr lang="de-DE" sz="997" dirty="0" err="1"/>
              <a:t>difference</a:t>
            </a:r>
            <a:r>
              <a:rPr lang="de-DE" sz="997" dirty="0"/>
              <a:t> </a:t>
            </a:r>
            <a:r>
              <a:rPr lang="de-DE" sz="997" dirty="0" err="1"/>
              <a:t>according</a:t>
            </a:r>
            <a:r>
              <a:rPr lang="de-DE" sz="997" dirty="0"/>
              <a:t> </a:t>
            </a:r>
            <a:r>
              <a:rPr lang="de-DE" sz="997" dirty="0" err="1"/>
              <a:t>to</a:t>
            </a:r>
            <a:r>
              <a:rPr lang="de-DE" sz="997" dirty="0"/>
              <a:t> </a:t>
            </a:r>
            <a:r>
              <a:rPr lang="de-DE" sz="997" dirty="0" err="1"/>
              <a:t>Tukey`s</a:t>
            </a:r>
            <a:r>
              <a:rPr lang="de-DE" sz="997" dirty="0"/>
              <a:t> Test </a:t>
            </a:r>
            <a:r>
              <a:rPr lang="el-GR" sz="997" dirty="0"/>
              <a:t>α</a:t>
            </a:r>
            <a:r>
              <a:rPr lang="de-DE" sz="997" dirty="0"/>
              <a:t>= 0,05</a:t>
            </a:r>
          </a:p>
        </p:txBody>
      </p:sp>
      <p:sp>
        <p:nvSpPr>
          <p:cNvPr id="31" name="Textfeld 30"/>
          <p:cNvSpPr txBox="1"/>
          <p:nvPr/>
        </p:nvSpPr>
        <p:spPr>
          <a:xfrm>
            <a:off x="13536571" y="9927850"/>
            <a:ext cx="6481454" cy="4079258"/>
          </a:xfrm>
          <a:prstGeom prst="rect">
            <a:avLst/>
          </a:prstGeom>
          <a:noFill/>
        </p:spPr>
        <p:txBody>
          <a:bodyPr wrap="square" rtlCol="0">
            <a:spAutoFit/>
          </a:bodyPr>
          <a:lstStyle/>
          <a:p>
            <a:pPr algn="just"/>
            <a:r>
              <a:rPr lang="en-GB" sz="1993" dirty="0"/>
              <a:t>The impact of pulsed electric fields (PEF) and </a:t>
            </a:r>
            <a:r>
              <a:rPr lang="en-GB" sz="1993" dirty="0" err="1"/>
              <a:t>ultrasonication</a:t>
            </a:r>
            <a:r>
              <a:rPr lang="en-GB" sz="1993" dirty="0"/>
              <a:t> (US) on protein release from </a:t>
            </a:r>
            <a:r>
              <a:rPr lang="en-GB" sz="1993" b="1" dirty="0"/>
              <a:t>freshly harvested Duckweed</a:t>
            </a:r>
            <a:r>
              <a:rPr lang="en-GB" sz="1993" dirty="0"/>
              <a:t> was investigated. Both technologies show a clear improvement in protein release compared to the references from LM and LG resulting in a protein release of 24.6 and 28.5%, respectively. Protein extraction and release by </a:t>
            </a:r>
            <a:r>
              <a:rPr lang="en-GB" sz="1993" dirty="0" err="1"/>
              <a:t>ultrasonication</a:t>
            </a:r>
            <a:r>
              <a:rPr lang="en-GB" sz="1993" dirty="0"/>
              <a:t> seemed to be most efficient as single-use-technology. A combination of PEF+US yielded in highest protein release especially for LG with 62.2%, i.e. an increase of more than 30%. However, PEF only minimally contributed to a further increase in protein release compared to exclusively US treated samples.</a:t>
            </a:r>
          </a:p>
        </p:txBody>
      </p:sp>
      <p:sp>
        <p:nvSpPr>
          <p:cNvPr id="53" name="Textfeld 52"/>
          <p:cNvSpPr txBox="1"/>
          <p:nvPr/>
        </p:nvSpPr>
        <p:spPr>
          <a:xfrm>
            <a:off x="13536573" y="14648219"/>
            <a:ext cx="6415966" cy="4385944"/>
          </a:xfrm>
          <a:prstGeom prst="rect">
            <a:avLst/>
          </a:prstGeom>
          <a:noFill/>
        </p:spPr>
        <p:txBody>
          <a:bodyPr wrap="square" rtlCol="0">
            <a:spAutoFit/>
          </a:bodyPr>
          <a:lstStyle/>
          <a:p>
            <a:pPr algn="just"/>
            <a:r>
              <a:rPr lang="en-GB" sz="1993" dirty="0"/>
              <a:t>A suspension of </a:t>
            </a:r>
            <a:r>
              <a:rPr lang="en-GB" sz="1993" b="1" dirty="0"/>
              <a:t>Duckweed flour </a:t>
            </a:r>
            <a:r>
              <a:rPr lang="en-GB" sz="1993" dirty="0"/>
              <a:t>from LM</a:t>
            </a:r>
            <a:r>
              <a:rPr lang="en-GB" sz="1993" i="1" dirty="0"/>
              <a:t> </a:t>
            </a:r>
            <a:r>
              <a:rPr lang="en-GB" sz="1993" dirty="0"/>
              <a:t>additionally treated by ultrasound (US-PS) achieved a protein solubility of 95% which is ~27% higher than the non-treated, only ball milled sample (BM-PS). Nevertheless, the BM-PS showed also a remarkable protein solubility of around 70%. The protein solubility curve affected by ultrasound shows a clear shift in the optimum of protein hydrolysis at pH 11 compared to BM-PS curve at pH 12. Furthermore, the isoelectric point for both methods differed while the lowest solubility was at pH 4 for US-PS and at pH 3 for BM-PS samples. </a:t>
            </a:r>
            <a:r>
              <a:rPr lang="en-US" sz="1993" dirty="0"/>
              <a:t>The energy input of ultrasound waves implemented extensive cellular disruption, which </a:t>
            </a:r>
            <a:r>
              <a:rPr lang="en-US" sz="1993" dirty="0" err="1"/>
              <a:t>favours</a:t>
            </a:r>
            <a:r>
              <a:rPr lang="en-US" sz="1993" dirty="0"/>
              <a:t> a more efficient diffusion of proteins into the solution medium [3]. </a:t>
            </a:r>
            <a:endParaRPr lang="en-GB" sz="1993" dirty="0"/>
          </a:p>
        </p:txBody>
      </p:sp>
      <p:sp>
        <p:nvSpPr>
          <p:cNvPr id="35" name="Textfeld 34"/>
          <p:cNvSpPr txBox="1"/>
          <p:nvPr/>
        </p:nvSpPr>
        <p:spPr>
          <a:xfrm>
            <a:off x="7353808" y="18900570"/>
            <a:ext cx="6233218" cy="881395"/>
          </a:xfrm>
          <a:prstGeom prst="rect">
            <a:avLst/>
          </a:prstGeom>
          <a:noFill/>
        </p:spPr>
        <p:txBody>
          <a:bodyPr wrap="square" rtlCol="0">
            <a:spAutoFit/>
          </a:bodyPr>
          <a:lstStyle/>
          <a:p>
            <a:pPr algn="just"/>
            <a:r>
              <a:rPr lang="en-GB" sz="1709" b="1" dirty="0">
                <a:cs typeface="Calibri" panose="020F0502020204030204" pitchFamily="34" charset="0"/>
              </a:rPr>
              <a:t>Fig. 3 I</a:t>
            </a:r>
            <a:r>
              <a:rPr lang="en-GB" sz="1709" dirty="0">
                <a:cs typeface="Calibri" panose="020F0502020204030204" pitchFamily="34" charset="0"/>
              </a:rPr>
              <a:t> Protein solubility of duckweed powder (</a:t>
            </a:r>
            <a:r>
              <a:rPr lang="en-GB" sz="1709" i="1" dirty="0">
                <a:cs typeface="Calibri" panose="020F0502020204030204" pitchFamily="34" charset="0"/>
              </a:rPr>
              <a:t>L. minor</a:t>
            </a:r>
            <a:r>
              <a:rPr lang="en-GB" sz="1709" dirty="0">
                <a:cs typeface="Calibri" panose="020F0502020204030204" pitchFamily="34" charset="0"/>
              </a:rPr>
              <a:t>), measured at a series of pH values comparing additional ultrasound-assisted treatment to exclusively ball milled sample</a:t>
            </a:r>
          </a:p>
        </p:txBody>
      </p:sp>
      <p:sp>
        <p:nvSpPr>
          <p:cNvPr id="57" name="Textfeld 56"/>
          <p:cNvSpPr txBox="1"/>
          <p:nvPr/>
        </p:nvSpPr>
        <p:spPr>
          <a:xfrm>
            <a:off x="7418361" y="13732596"/>
            <a:ext cx="5712708" cy="618374"/>
          </a:xfrm>
          <a:prstGeom prst="rect">
            <a:avLst/>
          </a:prstGeom>
          <a:noFill/>
        </p:spPr>
        <p:txBody>
          <a:bodyPr wrap="square" rtlCol="0">
            <a:spAutoFit/>
          </a:bodyPr>
          <a:lstStyle/>
          <a:p>
            <a:pPr algn="just"/>
            <a:r>
              <a:rPr lang="en-GB" sz="1709" b="1" dirty="0">
                <a:cs typeface="Calibri" panose="020F0502020204030204" pitchFamily="34" charset="0"/>
              </a:rPr>
              <a:t>Fig. 2 I </a:t>
            </a:r>
            <a:r>
              <a:rPr lang="en-GB" sz="1709" dirty="0">
                <a:cs typeface="Calibri" panose="020F0502020204030204" pitchFamily="34" charset="0"/>
              </a:rPr>
              <a:t>Protein Extraction of LM and LG from fresh material using PEF and US for  gentle protein recovery</a:t>
            </a:r>
          </a:p>
        </p:txBody>
      </p:sp>
      <p:graphicFrame>
        <p:nvGraphicFramePr>
          <p:cNvPr id="60" name="Chart 2">
            <a:extLst>
              <a:ext uri="{FF2B5EF4-FFF2-40B4-BE49-F238E27FC236}">
                <a16:creationId xmlns:a16="http://schemas.microsoft.com/office/drawing/2014/main" id="{508AAACC-22F5-4D49-8845-53F500EDBBB9}"/>
              </a:ext>
            </a:extLst>
          </p:cNvPr>
          <p:cNvGraphicFramePr>
            <a:graphicFrameLocks/>
          </p:cNvGraphicFramePr>
          <p:nvPr>
            <p:extLst>
              <p:ext uri="{D42A27DB-BD31-4B8C-83A1-F6EECF244321}">
                <p14:modId xmlns:p14="http://schemas.microsoft.com/office/powerpoint/2010/main" val="1505530994"/>
              </p:ext>
            </p:extLst>
          </p:nvPr>
        </p:nvGraphicFramePr>
        <p:xfrm>
          <a:off x="7185416" y="9630289"/>
          <a:ext cx="6014916" cy="3677119"/>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feld 10"/>
          <p:cNvSpPr txBox="1"/>
          <p:nvPr/>
        </p:nvSpPr>
        <p:spPr>
          <a:xfrm>
            <a:off x="1267702" y="10052044"/>
            <a:ext cx="5748776" cy="4052937"/>
          </a:xfrm>
          <a:prstGeom prst="rect">
            <a:avLst/>
          </a:prstGeom>
          <a:noFill/>
        </p:spPr>
        <p:txBody>
          <a:bodyPr wrap="square" rtlCol="0">
            <a:spAutoFit/>
          </a:bodyPr>
          <a:lstStyle/>
          <a:p>
            <a:pPr algn="ctr"/>
            <a:r>
              <a:rPr lang="en-GB" sz="1993"/>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lang="en-GB" sz="1993" dirty="0"/>
          </a:p>
        </p:txBody>
      </p:sp>
      <p:graphicFrame>
        <p:nvGraphicFramePr>
          <p:cNvPr id="50" name="Diagramm 49">
            <a:extLst>
              <a:ext uri="{FF2B5EF4-FFF2-40B4-BE49-F238E27FC236}">
                <a16:creationId xmlns:a16="http://schemas.microsoft.com/office/drawing/2014/main" id="{06FF28A5-E802-614C-BE94-76D898F9125B}"/>
              </a:ext>
            </a:extLst>
          </p:cNvPr>
          <p:cNvGraphicFramePr>
            <a:graphicFrameLocks/>
          </p:cNvGraphicFramePr>
          <p:nvPr>
            <p:extLst>
              <p:ext uri="{D42A27DB-BD31-4B8C-83A1-F6EECF244321}">
                <p14:modId xmlns:p14="http://schemas.microsoft.com/office/powerpoint/2010/main" val="4065989256"/>
              </p:ext>
            </p:extLst>
          </p:nvPr>
        </p:nvGraphicFramePr>
        <p:xfrm>
          <a:off x="7506255" y="14533553"/>
          <a:ext cx="5329046" cy="4338369"/>
        </p:xfrm>
        <a:graphic>
          <a:graphicData uri="http://schemas.openxmlformats.org/drawingml/2006/chart">
            <c:chart xmlns:c="http://schemas.openxmlformats.org/drawingml/2006/chart" xmlns:r="http://schemas.openxmlformats.org/officeDocument/2006/relationships" r:id="rId4"/>
          </a:graphicData>
        </a:graphic>
      </p:graphicFrame>
      <p:sp>
        <p:nvSpPr>
          <p:cNvPr id="65" name="Textfeld 64"/>
          <p:cNvSpPr txBox="1"/>
          <p:nvPr/>
        </p:nvSpPr>
        <p:spPr>
          <a:xfrm>
            <a:off x="7291077" y="23746489"/>
            <a:ext cx="6159838" cy="245773"/>
          </a:xfrm>
          <a:prstGeom prst="rect">
            <a:avLst/>
          </a:prstGeom>
          <a:noFill/>
        </p:spPr>
        <p:txBody>
          <a:bodyPr wrap="square" rtlCol="0">
            <a:spAutoFit/>
          </a:bodyPr>
          <a:lstStyle/>
          <a:p>
            <a:pPr algn="ctr"/>
            <a:r>
              <a:rPr lang="de-DE" sz="997" dirty="0"/>
              <a:t>*</a:t>
            </a:r>
            <a:r>
              <a:rPr lang="de-DE" sz="997" dirty="0" err="1"/>
              <a:t>samples</a:t>
            </a:r>
            <a:r>
              <a:rPr lang="de-DE" sz="997" dirty="0"/>
              <a:t> </a:t>
            </a:r>
            <a:r>
              <a:rPr lang="de-DE" sz="997" dirty="0" err="1"/>
              <a:t>with</a:t>
            </a:r>
            <a:r>
              <a:rPr lang="de-DE" sz="997" dirty="0"/>
              <a:t> different </a:t>
            </a:r>
            <a:r>
              <a:rPr lang="de-DE" sz="997" dirty="0" err="1"/>
              <a:t>lowercase</a:t>
            </a:r>
            <a:r>
              <a:rPr lang="de-DE" sz="997" dirty="0"/>
              <a:t> </a:t>
            </a:r>
            <a:r>
              <a:rPr lang="de-DE" sz="997" dirty="0" err="1"/>
              <a:t>letter</a:t>
            </a:r>
            <a:r>
              <a:rPr lang="de-DE" sz="997" dirty="0"/>
              <a:t> </a:t>
            </a:r>
            <a:r>
              <a:rPr lang="de-DE" sz="997" dirty="0" err="1"/>
              <a:t>have</a:t>
            </a:r>
            <a:r>
              <a:rPr lang="de-DE" sz="997" dirty="0"/>
              <a:t> a </a:t>
            </a:r>
            <a:r>
              <a:rPr lang="de-DE" sz="997" dirty="0" err="1"/>
              <a:t>significant</a:t>
            </a:r>
            <a:r>
              <a:rPr lang="de-DE" sz="997" dirty="0"/>
              <a:t> </a:t>
            </a:r>
            <a:r>
              <a:rPr lang="de-DE" sz="997" dirty="0" err="1"/>
              <a:t>difference</a:t>
            </a:r>
            <a:r>
              <a:rPr lang="de-DE" sz="997" dirty="0"/>
              <a:t> </a:t>
            </a:r>
            <a:r>
              <a:rPr lang="de-DE" sz="997" dirty="0" err="1"/>
              <a:t>according</a:t>
            </a:r>
            <a:r>
              <a:rPr lang="de-DE" sz="997" dirty="0"/>
              <a:t> </a:t>
            </a:r>
            <a:r>
              <a:rPr lang="de-DE" sz="997" dirty="0" err="1"/>
              <a:t>to</a:t>
            </a:r>
            <a:r>
              <a:rPr lang="de-DE" sz="997" dirty="0"/>
              <a:t> </a:t>
            </a:r>
            <a:r>
              <a:rPr lang="de-DE" sz="997" dirty="0" err="1"/>
              <a:t>Tukey`s</a:t>
            </a:r>
            <a:r>
              <a:rPr lang="de-DE" sz="997" dirty="0"/>
              <a:t> Test </a:t>
            </a:r>
            <a:r>
              <a:rPr lang="el-GR" sz="997" dirty="0"/>
              <a:t>α</a:t>
            </a:r>
            <a:r>
              <a:rPr lang="de-DE" sz="997" dirty="0"/>
              <a:t>= 0,05</a:t>
            </a:r>
          </a:p>
        </p:txBody>
      </p:sp>
      <p:sp>
        <p:nvSpPr>
          <p:cNvPr id="66" name="Textfeld 65"/>
          <p:cNvSpPr txBox="1"/>
          <p:nvPr/>
        </p:nvSpPr>
        <p:spPr>
          <a:xfrm>
            <a:off x="7407621" y="24174071"/>
            <a:ext cx="5712708" cy="618374"/>
          </a:xfrm>
          <a:prstGeom prst="rect">
            <a:avLst/>
          </a:prstGeom>
          <a:noFill/>
        </p:spPr>
        <p:txBody>
          <a:bodyPr wrap="square" rtlCol="0">
            <a:spAutoFit/>
          </a:bodyPr>
          <a:lstStyle/>
          <a:p>
            <a:pPr algn="just"/>
            <a:r>
              <a:rPr lang="en-GB" sz="1709" b="1" dirty="0">
                <a:cs typeface="Calibri" panose="020F0502020204030204" pitchFamily="34" charset="0"/>
              </a:rPr>
              <a:t>Fig. 4 I </a:t>
            </a:r>
            <a:r>
              <a:rPr lang="en-GB" sz="1709" dirty="0">
                <a:cs typeface="Calibri" panose="020F0502020204030204" pitchFamily="34" charset="0"/>
              </a:rPr>
              <a:t>Ultrasound-assisted protein extraction from fresh material and powder of LG  as gentle protein recovery</a:t>
            </a:r>
          </a:p>
        </p:txBody>
      </p:sp>
      <p:sp>
        <p:nvSpPr>
          <p:cNvPr id="45" name="Textfeld 44"/>
          <p:cNvSpPr txBox="1"/>
          <p:nvPr/>
        </p:nvSpPr>
        <p:spPr>
          <a:xfrm>
            <a:off x="13587026" y="19804005"/>
            <a:ext cx="6356403" cy="4999317"/>
          </a:xfrm>
          <a:prstGeom prst="rect">
            <a:avLst/>
          </a:prstGeom>
          <a:noFill/>
        </p:spPr>
        <p:txBody>
          <a:bodyPr wrap="square" rtlCol="0">
            <a:spAutoFit/>
          </a:bodyPr>
          <a:lstStyle/>
          <a:p>
            <a:pPr algn="just"/>
            <a:r>
              <a:rPr lang="en-GB" sz="1993" dirty="0"/>
              <a:t>The potential of an ultrasound-assisted protein extraction (UAPE) and isolation for freshly harvested duckweed (F-US) and duckweed powder (P-US) was investigated for its protein content and yield. </a:t>
            </a:r>
          </a:p>
          <a:p>
            <a:pPr algn="just"/>
            <a:r>
              <a:rPr lang="en-US" sz="1993" dirty="0"/>
              <a:t>Compared to the respective references of untreated fresh material (Ref-F) and powder (Ref-P), the protein isolates produced by UAPE from fresh duckweed (F-US) and powder (P-US) gave a protein yield of 67 % and 87 %, respectively. Additional heat treatment of </a:t>
            </a:r>
          </a:p>
          <a:p>
            <a:pPr algn="just"/>
            <a:r>
              <a:rPr lang="en-US" sz="1993" dirty="0"/>
              <a:t>50 °C for protein isolation from duckweed powder (P-50-US) resulted in lower protein content and yield, which can be attributed to protein denaturation. Comparable extraction processing steps were reported by </a:t>
            </a:r>
            <a:r>
              <a:rPr lang="en-US" sz="1993" dirty="0" err="1"/>
              <a:t>Byanju</a:t>
            </a:r>
            <a:r>
              <a:rPr lang="en-US" sz="1993" dirty="0"/>
              <a:t> </a:t>
            </a:r>
            <a:r>
              <a:rPr lang="en-US" sz="1993" dirty="0" err="1"/>
              <a:t>etal</a:t>
            </a:r>
            <a:r>
              <a:rPr lang="en-US" sz="1993" dirty="0"/>
              <a:t>. (2020) and </a:t>
            </a:r>
            <a:r>
              <a:rPr lang="en-US" sz="1993" dirty="0" err="1"/>
              <a:t>Dabbour</a:t>
            </a:r>
            <a:r>
              <a:rPr lang="en-US" sz="1993" dirty="0"/>
              <a:t> </a:t>
            </a:r>
            <a:r>
              <a:rPr lang="en-US" sz="1993" dirty="0" err="1"/>
              <a:t>etal</a:t>
            </a:r>
            <a:r>
              <a:rPr lang="en-US" sz="1993" dirty="0"/>
              <a:t>. (2018) and confirm the higher increase in protein extraction yields by UAPE [4,5].</a:t>
            </a:r>
            <a:endParaRPr lang="en-GB" sz="1993" dirty="0"/>
          </a:p>
        </p:txBody>
      </p:sp>
      <p:graphicFrame>
        <p:nvGraphicFramePr>
          <p:cNvPr id="43" name="Diagramm 42"/>
          <p:cNvGraphicFramePr>
            <a:graphicFrameLocks/>
          </p:cNvGraphicFramePr>
          <p:nvPr>
            <p:extLst>
              <p:ext uri="{D42A27DB-BD31-4B8C-83A1-F6EECF244321}">
                <p14:modId xmlns:p14="http://schemas.microsoft.com/office/powerpoint/2010/main" val="736137633"/>
              </p:ext>
            </p:extLst>
          </p:nvPr>
        </p:nvGraphicFramePr>
        <p:xfrm>
          <a:off x="7365448" y="19815654"/>
          <a:ext cx="5960136" cy="3939522"/>
        </p:xfrm>
        <a:graphic>
          <a:graphicData uri="http://schemas.openxmlformats.org/drawingml/2006/chart">
            <c:chart xmlns:c="http://schemas.openxmlformats.org/drawingml/2006/chart" xmlns:r="http://schemas.openxmlformats.org/officeDocument/2006/relationships" r:id="rId5"/>
          </a:graphicData>
        </a:graphic>
      </p:graphicFrame>
      <p:sp>
        <p:nvSpPr>
          <p:cNvPr id="46" name="Textfeld 47"/>
          <p:cNvSpPr txBox="1"/>
          <p:nvPr/>
        </p:nvSpPr>
        <p:spPr>
          <a:xfrm>
            <a:off x="8649802" y="22063810"/>
            <a:ext cx="388840" cy="267637"/>
          </a:xfrm>
          <a:prstGeom prst="rect">
            <a:avLst/>
          </a:prstGeom>
          <a:noFill/>
          <a:ln>
            <a:noFill/>
          </a:ln>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de-DE" sz="1139" dirty="0">
                <a:latin typeface="Arial" panose="020B0604020202020204" pitchFamily="34" charset="0"/>
                <a:cs typeface="Arial" panose="020B0604020202020204" pitchFamily="34" charset="0"/>
              </a:rPr>
              <a:t>b*</a:t>
            </a:r>
          </a:p>
        </p:txBody>
      </p:sp>
      <p:pic>
        <p:nvPicPr>
          <p:cNvPr id="4" name="Grafik 3"/>
          <p:cNvPicPr>
            <a:picLocks noChangeAspect="1"/>
          </p:cNvPicPr>
          <p:nvPr/>
        </p:nvPicPr>
        <p:blipFill>
          <a:blip r:embed="rId6"/>
          <a:stretch>
            <a:fillRect/>
          </a:stretch>
        </p:blipFill>
        <p:spPr>
          <a:xfrm>
            <a:off x="14876663" y="628650"/>
            <a:ext cx="5243988" cy="1486320"/>
          </a:xfrm>
          <a:prstGeom prst="rect">
            <a:avLst/>
          </a:prstGeom>
        </p:spPr>
      </p:pic>
      <p:pic>
        <p:nvPicPr>
          <p:cNvPr id="15" name="Grafik 14"/>
          <p:cNvPicPr>
            <a:picLocks noChangeAspect="1"/>
          </p:cNvPicPr>
          <p:nvPr/>
        </p:nvPicPr>
        <p:blipFill>
          <a:blip r:embed="rId7"/>
          <a:stretch>
            <a:fillRect/>
          </a:stretch>
        </p:blipFill>
        <p:spPr>
          <a:xfrm>
            <a:off x="1357291" y="19353634"/>
            <a:ext cx="5602153" cy="5603647"/>
          </a:xfrm>
          <a:prstGeom prst="rect">
            <a:avLst/>
          </a:prstGeom>
        </p:spPr>
      </p:pic>
      <p:pic>
        <p:nvPicPr>
          <p:cNvPr id="25" name="Grafik 24"/>
          <p:cNvPicPr>
            <a:picLocks noChangeAspect="1"/>
          </p:cNvPicPr>
          <p:nvPr/>
        </p:nvPicPr>
        <p:blipFill rotWithShape="1">
          <a:blip r:embed="rId8"/>
          <a:srcRect b="5073"/>
          <a:stretch/>
        </p:blipFill>
        <p:spPr>
          <a:xfrm>
            <a:off x="0" y="2179109"/>
            <a:ext cx="21420137" cy="4869392"/>
          </a:xfrm>
          <a:prstGeom prst="rect">
            <a:avLst/>
          </a:prstGeom>
        </p:spPr>
      </p:pic>
      <p:pic>
        <p:nvPicPr>
          <p:cNvPr id="6" name="Grafik 5"/>
          <p:cNvPicPr>
            <a:picLocks noChangeAspect="1"/>
          </p:cNvPicPr>
          <p:nvPr/>
        </p:nvPicPr>
        <p:blipFill>
          <a:blip r:embed="rId9"/>
          <a:stretch>
            <a:fillRect/>
          </a:stretch>
        </p:blipFill>
        <p:spPr>
          <a:xfrm>
            <a:off x="2183768" y="14347952"/>
            <a:ext cx="3812188" cy="4962235"/>
          </a:xfrm>
          <a:prstGeom prst="rect">
            <a:avLst/>
          </a:prstGeom>
        </p:spPr>
      </p:pic>
      <p:sp>
        <p:nvSpPr>
          <p:cNvPr id="2" name="Rechteck 1"/>
          <p:cNvSpPr/>
          <p:nvPr/>
        </p:nvSpPr>
        <p:spPr>
          <a:xfrm>
            <a:off x="8078402" y="809457"/>
            <a:ext cx="5731383" cy="1323439"/>
          </a:xfrm>
          <a:prstGeom prst="rect">
            <a:avLst/>
          </a:prstGeom>
        </p:spPr>
        <p:txBody>
          <a:bodyPr wrap="square">
            <a:spAutoFit/>
          </a:bodyPr>
          <a:lstStyle/>
          <a:p>
            <a:pPr algn="ctr"/>
            <a:r>
              <a:rPr lang="en-US" sz="2000"/>
              <a:t>This study has received funding from the European Union's Horizon </a:t>
            </a:r>
            <a:r>
              <a:rPr lang="en-US" sz="2000" smtClean="0"/>
              <a:t>2020-PRIMA </a:t>
            </a:r>
            <a:r>
              <a:rPr lang="en-US" sz="2000"/>
              <a:t>Section I Program under grant agreement </a:t>
            </a:r>
            <a:r>
              <a:rPr lang="en-US" sz="2000" smtClean="0"/>
              <a:t/>
            </a:r>
            <a:br>
              <a:rPr lang="en-US" sz="2000" smtClean="0"/>
            </a:br>
            <a:r>
              <a:rPr lang="en-US" sz="2000" smtClean="0"/>
              <a:t>#2232 (ProxIMed</a:t>
            </a:r>
            <a:r>
              <a:rPr lang="en-US" sz="2000"/>
              <a:t>)</a:t>
            </a:r>
            <a:endParaRPr lang="de-DE" sz="2000"/>
          </a:p>
        </p:txBody>
      </p:sp>
      <p:sp>
        <p:nvSpPr>
          <p:cNvPr id="34" name="Rechteck 33"/>
          <p:cNvSpPr/>
          <p:nvPr/>
        </p:nvSpPr>
        <p:spPr>
          <a:xfrm>
            <a:off x="7842867" y="557949"/>
            <a:ext cx="5755117" cy="1672449"/>
          </a:xfrm>
          <a:prstGeom prst="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5162"/>
          </a:p>
        </p:txBody>
      </p:sp>
      <p:sp>
        <p:nvSpPr>
          <p:cNvPr id="36" name="Textfeld 35"/>
          <p:cNvSpPr txBox="1"/>
          <p:nvPr/>
        </p:nvSpPr>
        <p:spPr>
          <a:xfrm flipH="1">
            <a:off x="9499143" y="290853"/>
            <a:ext cx="2410030" cy="518604"/>
          </a:xfrm>
          <a:prstGeom prst="rect">
            <a:avLst/>
          </a:prstGeom>
          <a:solidFill>
            <a:schemeClr val="bg1"/>
          </a:solidFill>
        </p:spPr>
        <p:txBody>
          <a:bodyPr wrap="square" rtlCol="0">
            <a:spAutoFit/>
          </a:bodyPr>
          <a:lstStyle/>
          <a:p>
            <a:pPr algn="ctr"/>
            <a:r>
              <a:rPr lang="en-GB" sz="2770" b="1" smtClean="0">
                <a:solidFill>
                  <a:srgbClr val="7AB800"/>
                </a:solidFill>
              </a:rPr>
              <a:t>Funding  </a:t>
            </a:r>
            <a:endParaRPr lang="de-DE" sz="2770" dirty="0">
              <a:solidFill>
                <a:srgbClr val="7AB800"/>
              </a:solidFill>
            </a:endParaRPr>
          </a:p>
        </p:txBody>
      </p:sp>
    </p:spTree>
    <p:extLst>
      <p:ext uri="{BB962C8B-B14F-4D97-AF65-F5344CB8AC3E}">
        <p14:creationId xmlns:p14="http://schemas.microsoft.com/office/powerpoint/2010/main" val="1025729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Design">
  <a:themeElements>
    <a:clrScheme name="Custom 1">
      <a:dk1>
        <a:srgbClr val="000000"/>
      </a:dk1>
      <a:lt1>
        <a:srgbClr val="FFFFFF"/>
      </a:lt1>
      <a:dk2>
        <a:srgbClr val="000000"/>
      </a:dk2>
      <a:lt2>
        <a:srgbClr val="FFFBF1"/>
      </a:lt2>
      <a:accent1>
        <a:srgbClr val="78B800"/>
      </a:accent1>
      <a:accent2>
        <a:srgbClr val="A05766"/>
      </a:accent2>
      <a:accent3>
        <a:srgbClr val="418FA9"/>
      </a:accent3>
      <a:accent4>
        <a:srgbClr val="77B6CF"/>
      </a:accent4>
      <a:accent5>
        <a:srgbClr val="BD8691"/>
      </a:accent5>
      <a:accent6>
        <a:srgbClr val="B5D694"/>
      </a:accent6>
      <a:hlink>
        <a:srgbClr val="78B800"/>
      </a:hlink>
      <a:folHlink>
        <a:srgbClr val="78B8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0</TotalTime>
  <Words>1287</Words>
  <Application>Microsoft Office PowerPoint</Application>
  <PresentationFormat>Benutzerdefiniert</PresentationFormat>
  <Paragraphs>59</Paragraphs>
  <Slides>1</Slides>
  <Notes>1</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Calibri</vt:lpstr>
      <vt:lpstr>Wingdings</vt:lpstr>
      <vt:lpstr>Office-Design</vt:lpstr>
      <vt:lpstr>PowerPoint-Präsentation</vt:lpstr>
    </vt:vector>
  </TitlesOfParts>
  <Company>HSWT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Josef Gangkofer</dc:creator>
  <cp:lastModifiedBy>Özmutlu</cp:lastModifiedBy>
  <cp:revision>485</cp:revision>
  <cp:lastPrinted>2023-04-21T09:57:43Z</cp:lastPrinted>
  <dcterms:created xsi:type="dcterms:W3CDTF">2013-07-02T09:18:38Z</dcterms:created>
  <dcterms:modified xsi:type="dcterms:W3CDTF">2024-11-05T12:44:48Z</dcterms:modified>
</cp:coreProperties>
</file>